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5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6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9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0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1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3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5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6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7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8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9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4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5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84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82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4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850" name="What are the prediction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FF7E79"/>
                </a:solidFill>
              </a:rPr>
              <a:t>predictions</a:t>
            </a:r>
            <a:r>
              <a:t>?</a:t>
            </a:r>
          </a:p>
        </p:txBody>
      </p:sp>
      <p:sp>
        <p:nvSpPr>
          <p:cNvPr id="85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85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grpSp>
        <p:nvGrpSpPr>
          <p:cNvPr id="874" name="Group"/>
          <p:cNvGrpSpPr/>
          <p:nvPr/>
        </p:nvGrpSpPr>
        <p:grpSpPr>
          <a:xfrm>
            <a:off x="17486014" y="5267435"/>
            <a:ext cx="5062941" cy="5607570"/>
            <a:chOff x="0" y="0"/>
            <a:chExt cx="5062939" cy="5607569"/>
          </a:xfrm>
        </p:grpSpPr>
        <p:sp>
          <p:nvSpPr>
            <p:cNvPr id="854" name="Line"/>
            <p:cNvSpPr/>
            <p:nvPr/>
          </p:nvSpPr>
          <p:spPr>
            <a:xfrm flipV="1">
              <a:off x="1657159" y="3031212"/>
              <a:ext cx="1" cy="6463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5" name="Line"/>
            <p:cNvSpPr/>
            <p:nvPr/>
          </p:nvSpPr>
          <p:spPr>
            <a:xfrm flipV="1">
              <a:off x="4043887" y="1105322"/>
              <a:ext cx="1" cy="76075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Line"/>
            <p:cNvSpPr/>
            <p:nvPr/>
          </p:nvSpPr>
          <p:spPr>
            <a:xfrm flipV="1">
              <a:off x="4097520" y="1040443"/>
              <a:ext cx="1" cy="15571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7" name="Line"/>
            <p:cNvSpPr/>
            <p:nvPr/>
          </p:nvSpPr>
          <p:spPr>
            <a:xfrm flipV="1">
              <a:off x="-1" y="4402812"/>
              <a:ext cx="2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8" name="Line"/>
            <p:cNvSpPr/>
            <p:nvPr/>
          </p:nvSpPr>
          <p:spPr>
            <a:xfrm flipV="1">
              <a:off x="396753" y="4691738"/>
              <a:ext cx="1" cy="3507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 flipV="1">
              <a:off x="611290" y="4806037"/>
              <a:ext cx="1" cy="8015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 flipV="1">
              <a:off x="1147632" y="4222070"/>
              <a:ext cx="1" cy="40453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 flipV="1">
              <a:off x="1657159" y="3680911"/>
              <a:ext cx="1" cy="14106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 flipV="1">
              <a:off x="1281719" y="2885162"/>
              <a:ext cx="1" cy="120101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 flipV="1">
              <a:off x="2086234" y="3215362"/>
              <a:ext cx="1" cy="6209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4" name="Line"/>
            <p:cNvSpPr/>
            <p:nvPr/>
          </p:nvSpPr>
          <p:spPr>
            <a:xfrm flipV="1">
              <a:off x="2420685" y="2850671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5" name="Line"/>
            <p:cNvSpPr/>
            <p:nvPr/>
          </p:nvSpPr>
          <p:spPr>
            <a:xfrm flipV="1">
              <a:off x="2729846" y="2422499"/>
              <a:ext cx="1" cy="102732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 flipV="1">
              <a:off x="3593532" y="1590675"/>
              <a:ext cx="1" cy="13725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7" name="Line"/>
            <p:cNvSpPr/>
            <p:nvPr/>
          </p:nvSpPr>
          <p:spPr>
            <a:xfrm flipV="1">
              <a:off x="2917566" y="1457325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8" name="Line"/>
            <p:cNvSpPr/>
            <p:nvPr/>
          </p:nvSpPr>
          <p:spPr>
            <a:xfrm flipV="1">
              <a:off x="2257258" y="1330325"/>
              <a:ext cx="1" cy="169996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 flipV="1">
              <a:off x="3185737" y="971549"/>
              <a:ext cx="1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Line"/>
            <p:cNvSpPr/>
            <p:nvPr/>
          </p:nvSpPr>
          <p:spPr>
            <a:xfrm flipV="1">
              <a:off x="4553412" y="551379"/>
              <a:ext cx="1" cy="3888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1" name="Line"/>
            <p:cNvSpPr/>
            <p:nvPr/>
          </p:nvSpPr>
          <p:spPr>
            <a:xfrm flipV="1">
              <a:off x="5062939" y="-1"/>
              <a:ext cx="1" cy="1600058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 flipV="1">
              <a:off x="4392510" y="176918"/>
              <a:ext cx="1" cy="54927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Line"/>
            <p:cNvSpPr/>
            <p:nvPr/>
          </p:nvSpPr>
          <p:spPr>
            <a:xfrm flipV="1">
              <a:off x="4043887" y="1093247"/>
              <a:ext cx="1" cy="265514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93" name="Group"/>
          <p:cNvGrpSpPr/>
          <p:nvPr/>
        </p:nvGrpSpPr>
        <p:grpSpPr>
          <a:xfrm>
            <a:off x="17351930" y="5126506"/>
            <a:ext cx="5331111" cy="5732986"/>
            <a:chOff x="0" y="0"/>
            <a:chExt cx="5331110" cy="5732984"/>
          </a:xfrm>
        </p:grpSpPr>
        <p:sp>
          <p:nvSpPr>
            <p:cNvPr id="875" name="Circle"/>
            <p:cNvSpPr/>
            <p:nvPr/>
          </p:nvSpPr>
          <p:spPr>
            <a:xfrm>
              <a:off x="0" y="54648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Circle"/>
            <p:cNvSpPr/>
            <p:nvPr/>
          </p:nvSpPr>
          <p:spPr>
            <a:xfrm>
              <a:off x="396752" y="50330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7" name="Circle"/>
            <p:cNvSpPr/>
            <p:nvPr/>
          </p:nvSpPr>
          <p:spPr>
            <a:xfrm>
              <a:off x="611289" y="481076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8" name="Circle"/>
            <p:cNvSpPr/>
            <p:nvPr/>
          </p:nvSpPr>
          <p:spPr>
            <a:xfrm>
              <a:off x="1147632" y="42329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Circle"/>
            <p:cNvSpPr/>
            <p:nvPr/>
          </p:nvSpPr>
          <p:spPr>
            <a:xfrm>
              <a:off x="1281718" y="40932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0" name="Circle"/>
            <p:cNvSpPr/>
            <p:nvPr/>
          </p:nvSpPr>
          <p:spPr>
            <a:xfrm>
              <a:off x="1657159" y="3689431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1" name="Circle"/>
            <p:cNvSpPr/>
            <p:nvPr/>
          </p:nvSpPr>
          <p:spPr>
            <a:xfrm>
              <a:off x="2086233" y="32137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2" name="Circle"/>
            <p:cNvSpPr/>
            <p:nvPr/>
          </p:nvSpPr>
          <p:spPr>
            <a:xfrm>
              <a:off x="2257257" y="3024507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3" name="Circle"/>
            <p:cNvSpPr/>
            <p:nvPr/>
          </p:nvSpPr>
          <p:spPr>
            <a:xfrm>
              <a:off x="2420684" y="2838531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4" name="Circle"/>
            <p:cNvSpPr/>
            <p:nvPr/>
          </p:nvSpPr>
          <p:spPr>
            <a:xfrm>
              <a:off x="2729845" y="25152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5" name="Circle"/>
            <p:cNvSpPr/>
            <p:nvPr/>
          </p:nvSpPr>
          <p:spPr>
            <a:xfrm>
              <a:off x="2917566" y="2329958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6" name="Circle"/>
            <p:cNvSpPr/>
            <p:nvPr/>
          </p:nvSpPr>
          <p:spPr>
            <a:xfrm>
              <a:off x="3185737" y="2041033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7" name="Circle"/>
            <p:cNvSpPr/>
            <p:nvPr/>
          </p:nvSpPr>
          <p:spPr>
            <a:xfrm>
              <a:off x="3593532" y="158470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8" name="Circle"/>
            <p:cNvSpPr/>
            <p:nvPr/>
          </p:nvSpPr>
          <p:spPr>
            <a:xfrm>
              <a:off x="4043886" y="1107583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89" name="Circle"/>
            <p:cNvSpPr/>
            <p:nvPr/>
          </p:nvSpPr>
          <p:spPr>
            <a:xfrm>
              <a:off x="4097520" y="1043035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0" name="Circle"/>
            <p:cNvSpPr/>
            <p:nvPr/>
          </p:nvSpPr>
          <p:spPr>
            <a:xfrm>
              <a:off x="4392510" y="72871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1" name="Circle"/>
            <p:cNvSpPr/>
            <p:nvPr/>
          </p:nvSpPr>
          <p:spPr>
            <a:xfrm>
              <a:off x="4553411" y="556288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Circle"/>
            <p:cNvSpPr/>
            <p:nvPr/>
          </p:nvSpPr>
          <p:spPr>
            <a:xfrm>
              <a:off x="5062939" y="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4" grpId="1" animBg="1" advAuto="0"/>
      <p:bldP spid="893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96" name="Algorithm"/>
          <p:cNvSpPr/>
          <p:nvPr/>
        </p:nvSpPr>
        <p:spPr>
          <a:xfrm>
            <a:off x="112334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7" name="Algorithm"/>
          <p:cNvSpPr/>
          <p:nvPr/>
        </p:nvSpPr>
        <p:spPr>
          <a:xfrm>
            <a:off x="91633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8" name="Algorithm"/>
          <p:cNvSpPr/>
          <p:nvPr/>
        </p:nvSpPr>
        <p:spPr>
          <a:xfrm>
            <a:off x="133035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899" name="Algorithm"/>
          <p:cNvSpPr/>
          <p:nvPr/>
        </p:nvSpPr>
        <p:spPr>
          <a:xfrm>
            <a:off x="174437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0" name="Algorithm"/>
          <p:cNvSpPr/>
          <p:nvPr/>
        </p:nvSpPr>
        <p:spPr>
          <a:xfrm>
            <a:off x="70932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1" name="Algorithm"/>
          <p:cNvSpPr/>
          <p:nvPr/>
        </p:nvSpPr>
        <p:spPr>
          <a:xfrm>
            <a:off x="153736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2" name="Algorithm"/>
          <p:cNvSpPr/>
          <p:nvPr/>
        </p:nvSpPr>
        <p:spPr>
          <a:xfrm>
            <a:off x="195138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3" name="Algorithm"/>
          <p:cNvSpPr/>
          <p:nvPr/>
        </p:nvSpPr>
        <p:spPr>
          <a:xfrm>
            <a:off x="70932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4" name="Algorithm"/>
          <p:cNvSpPr/>
          <p:nvPr/>
        </p:nvSpPr>
        <p:spPr>
          <a:xfrm>
            <a:off x="5023103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5" name="Algorithm"/>
          <p:cNvSpPr/>
          <p:nvPr/>
        </p:nvSpPr>
        <p:spPr>
          <a:xfrm>
            <a:off x="2953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6" name="Algorithm"/>
          <p:cNvSpPr/>
          <p:nvPr/>
        </p:nvSpPr>
        <p:spPr>
          <a:xfrm>
            <a:off x="91633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7" name="Algorithm"/>
          <p:cNvSpPr/>
          <p:nvPr/>
        </p:nvSpPr>
        <p:spPr>
          <a:xfrm>
            <a:off x="133035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8" name="Algorithm"/>
          <p:cNvSpPr/>
          <p:nvPr/>
        </p:nvSpPr>
        <p:spPr>
          <a:xfrm>
            <a:off x="112334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09" name="Algorithm"/>
          <p:cNvSpPr/>
          <p:nvPr/>
        </p:nvSpPr>
        <p:spPr>
          <a:xfrm>
            <a:off x="153736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0" name="Algorithm"/>
          <p:cNvSpPr/>
          <p:nvPr/>
        </p:nvSpPr>
        <p:spPr>
          <a:xfrm>
            <a:off x="174437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1" name="Algorithm"/>
          <p:cNvSpPr/>
          <p:nvPr/>
        </p:nvSpPr>
        <p:spPr>
          <a:xfrm>
            <a:off x="195138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2" name="Algorithm"/>
          <p:cNvSpPr/>
          <p:nvPr/>
        </p:nvSpPr>
        <p:spPr>
          <a:xfrm>
            <a:off x="112334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3" name="Algorithm"/>
          <p:cNvSpPr/>
          <p:nvPr/>
        </p:nvSpPr>
        <p:spPr>
          <a:xfrm>
            <a:off x="91633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4" name="Algorithm"/>
          <p:cNvSpPr/>
          <p:nvPr/>
        </p:nvSpPr>
        <p:spPr>
          <a:xfrm>
            <a:off x="153736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5" name="Algorithm"/>
          <p:cNvSpPr/>
          <p:nvPr/>
        </p:nvSpPr>
        <p:spPr>
          <a:xfrm>
            <a:off x="5023103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6" name="Algorithm"/>
          <p:cNvSpPr/>
          <p:nvPr/>
        </p:nvSpPr>
        <p:spPr>
          <a:xfrm>
            <a:off x="112334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7" name="Algorithm"/>
          <p:cNvSpPr/>
          <p:nvPr/>
        </p:nvSpPr>
        <p:spPr>
          <a:xfrm>
            <a:off x="2953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8" name="Algorithm"/>
          <p:cNvSpPr/>
          <p:nvPr/>
        </p:nvSpPr>
        <p:spPr>
          <a:xfrm>
            <a:off x="91633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19" name="Algorithm"/>
          <p:cNvSpPr/>
          <p:nvPr/>
        </p:nvSpPr>
        <p:spPr>
          <a:xfrm>
            <a:off x="195138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0" name="Algorithm"/>
          <p:cNvSpPr/>
          <p:nvPr/>
        </p:nvSpPr>
        <p:spPr>
          <a:xfrm>
            <a:off x="174437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1" name="Algorithm"/>
          <p:cNvSpPr/>
          <p:nvPr/>
        </p:nvSpPr>
        <p:spPr>
          <a:xfrm>
            <a:off x="70932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2" name="Algorithm"/>
          <p:cNvSpPr/>
          <p:nvPr/>
        </p:nvSpPr>
        <p:spPr>
          <a:xfrm>
            <a:off x="5023103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3" name="Algorithm"/>
          <p:cNvSpPr/>
          <p:nvPr/>
        </p:nvSpPr>
        <p:spPr>
          <a:xfrm>
            <a:off x="133035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4" name="Algorithm"/>
          <p:cNvSpPr/>
          <p:nvPr/>
        </p:nvSpPr>
        <p:spPr>
          <a:xfrm>
            <a:off x="195138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5" name="Algorithm"/>
          <p:cNvSpPr/>
          <p:nvPr/>
        </p:nvSpPr>
        <p:spPr>
          <a:xfrm>
            <a:off x="91633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6" name="Algorithm"/>
          <p:cNvSpPr/>
          <p:nvPr/>
        </p:nvSpPr>
        <p:spPr>
          <a:xfrm>
            <a:off x="5023103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7" name="Algorithm"/>
          <p:cNvSpPr/>
          <p:nvPr/>
        </p:nvSpPr>
        <p:spPr>
          <a:xfrm>
            <a:off x="2953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8" name="Algorithm"/>
          <p:cNvSpPr/>
          <p:nvPr/>
        </p:nvSpPr>
        <p:spPr>
          <a:xfrm>
            <a:off x="5023103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29" name="Algorithm"/>
          <p:cNvSpPr/>
          <p:nvPr/>
        </p:nvSpPr>
        <p:spPr>
          <a:xfrm>
            <a:off x="112334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0" name="Algorithm"/>
          <p:cNvSpPr/>
          <p:nvPr/>
        </p:nvSpPr>
        <p:spPr>
          <a:xfrm>
            <a:off x="133035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1" name="Algorithm"/>
          <p:cNvSpPr/>
          <p:nvPr/>
        </p:nvSpPr>
        <p:spPr>
          <a:xfrm>
            <a:off x="5023103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2" name="Algorithm"/>
          <p:cNvSpPr/>
          <p:nvPr/>
        </p:nvSpPr>
        <p:spPr>
          <a:xfrm>
            <a:off x="112334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3" name="Algorithm"/>
          <p:cNvSpPr/>
          <p:nvPr/>
        </p:nvSpPr>
        <p:spPr>
          <a:xfrm>
            <a:off x="133035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4" name="Algorithm"/>
          <p:cNvSpPr/>
          <p:nvPr/>
        </p:nvSpPr>
        <p:spPr>
          <a:xfrm>
            <a:off x="153736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5" name="Algorithm"/>
          <p:cNvSpPr/>
          <p:nvPr/>
        </p:nvSpPr>
        <p:spPr>
          <a:xfrm>
            <a:off x="174437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6" name="Algorithm"/>
          <p:cNvSpPr/>
          <p:nvPr/>
        </p:nvSpPr>
        <p:spPr>
          <a:xfrm>
            <a:off x="2953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7" name="Algorithm"/>
          <p:cNvSpPr/>
          <p:nvPr/>
        </p:nvSpPr>
        <p:spPr>
          <a:xfrm>
            <a:off x="70932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8" name="Algorithm"/>
          <p:cNvSpPr/>
          <p:nvPr/>
        </p:nvSpPr>
        <p:spPr>
          <a:xfrm>
            <a:off x="70932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39" name="Algorithm"/>
          <p:cNvSpPr/>
          <p:nvPr/>
        </p:nvSpPr>
        <p:spPr>
          <a:xfrm>
            <a:off x="70932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0" name="Algorithm"/>
          <p:cNvSpPr/>
          <p:nvPr/>
        </p:nvSpPr>
        <p:spPr>
          <a:xfrm>
            <a:off x="174437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1" name="Algorithm"/>
          <p:cNvSpPr/>
          <p:nvPr/>
        </p:nvSpPr>
        <p:spPr>
          <a:xfrm>
            <a:off x="195138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2" name="Algorithm"/>
          <p:cNvSpPr/>
          <p:nvPr/>
        </p:nvSpPr>
        <p:spPr>
          <a:xfrm>
            <a:off x="2953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3" name="Algorithm"/>
          <p:cNvSpPr/>
          <p:nvPr/>
        </p:nvSpPr>
        <p:spPr>
          <a:xfrm>
            <a:off x="133035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4" name="Algorithm"/>
          <p:cNvSpPr/>
          <p:nvPr/>
        </p:nvSpPr>
        <p:spPr>
          <a:xfrm>
            <a:off x="195138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5" name="Algorithm"/>
          <p:cNvSpPr/>
          <p:nvPr/>
        </p:nvSpPr>
        <p:spPr>
          <a:xfrm>
            <a:off x="174437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6" name="Algorithm"/>
          <p:cNvSpPr/>
          <p:nvPr/>
        </p:nvSpPr>
        <p:spPr>
          <a:xfrm>
            <a:off x="2953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7" name="Algorithm"/>
          <p:cNvSpPr/>
          <p:nvPr/>
        </p:nvSpPr>
        <p:spPr>
          <a:xfrm>
            <a:off x="153736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8" name="Algorithm"/>
          <p:cNvSpPr/>
          <p:nvPr/>
        </p:nvSpPr>
        <p:spPr>
          <a:xfrm>
            <a:off x="153736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49" name="Algorithm"/>
          <p:cNvSpPr/>
          <p:nvPr/>
        </p:nvSpPr>
        <p:spPr>
          <a:xfrm>
            <a:off x="91633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0" name="Algorithm"/>
          <p:cNvSpPr/>
          <p:nvPr/>
        </p:nvSpPr>
        <p:spPr>
          <a:xfrm>
            <a:off x="882903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1" name="Algorithm"/>
          <p:cNvSpPr/>
          <p:nvPr/>
        </p:nvSpPr>
        <p:spPr>
          <a:xfrm>
            <a:off x="882903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2" name="Algorithm"/>
          <p:cNvSpPr/>
          <p:nvPr/>
        </p:nvSpPr>
        <p:spPr>
          <a:xfrm>
            <a:off x="882903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3" name="Algorithm"/>
          <p:cNvSpPr/>
          <p:nvPr/>
        </p:nvSpPr>
        <p:spPr>
          <a:xfrm>
            <a:off x="882903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4" name="Algorithm"/>
          <p:cNvSpPr/>
          <p:nvPr/>
        </p:nvSpPr>
        <p:spPr>
          <a:xfrm>
            <a:off x="882903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5" name="Algorithm"/>
          <p:cNvSpPr/>
          <p:nvPr/>
        </p:nvSpPr>
        <p:spPr>
          <a:xfrm>
            <a:off x="882903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6" name="Algorithm"/>
          <p:cNvSpPr/>
          <p:nvPr/>
        </p:nvSpPr>
        <p:spPr>
          <a:xfrm>
            <a:off x="-1187197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7" name="Algorithm"/>
          <p:cNvSpPr/>
          <p:nvPr/>
        </p:nvSpPr>
        <p:spPr>
          <a:xfrm>
            <a:off x="-1187197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8" name="Algorithm"/>
          <p:cNvSpPr/>
          <p:nvPr/>
        </p:nvSpPr>
        <p:spPr>
          <a:xfrm>
            <a:off x="-1187197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59" name="Algorithm"/>
          <p:cNvSpPr/>
          <p:nvPr/>
        </p:nvSpPr>
        <p:spPr>
          <a:xfrm>
            <a:off x="-1187197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0" name="Algorithm"/>
          <p:cNvSpPr/>
          <p:nvPr/>
        </p:nvSpPr>
        <p:spPr>
          <a:xfrm>
            <a:off x="-1187197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1" name="Algorithm"/>
          <p:cNvSpPr/>
          <p:nvPr/>
        </p:nvSpPr>
        <p:spPr>
          <a:xfrm>
            <a:off x="-1187197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2" name="Algorithm"/>
          <p:cNvSpPr/>
          <p:nvPr/>
        </p:nvSpPr>
        <p:spPr>
          <a:xfrm>
            <a:off x="215839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3" name="Algorithm"/>
          <p:cNvSpPr/>
          <p:nvPr/>
        </p:nvSpPr>
        <p:spPr>
          <a:xfrm>
            <a:off x="215839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4" name="Algorithm"/>
          <p:cNvSpPr/>
          <p:nvPr/>
        </p:nvSpPr>
        <p:spPr>
          <a:xfrm>
            <a:off x="215839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5" name="Algorithm"/>
          <p:cNvSpPr/>
          <p:nvPr/>
        </p:nvSpPr>
        <p:spPr>
          <a:xfrm>
            <a:off x="215839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6" name="Algorithm"/>
          <p:cNvSpPr/>
          <p:nvPr/>
        </p:nvSpPr>
        <p:spPr>
          <a:xfrm>
            <a:off x="215839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7" name="Algorithm"/>
          <p:cNvSpPr/>
          <p:nvPr/>
        </p:nvSpPr>
        <p:spPr>
          <a:xfrm>
            <a:off x="215839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8" name="Algorithm"/>
          <p:cNvSpPr/>
          <p:nvPr/>
        </p:nvSpPr>
        <p:spPr>
          <a:xfrm>
            <a:off x="23654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69" name="Algorithm"/>
          <p:cNvSpPr/>
          <p:nvPr/>
        </p:nvSpPr>
        <p:spPr>
          <a:xfrm>
            <a:off x="23654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0" name="Algorithm"/>
          <p:cNvSpPr/>
          <p:nvPr/>
        </p:nvSpPr>
        <p:spPr>
          <a:xfrm>
            <a:off x="23654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1" name="Algorithm"/>
          <p:cNvSpPr/>
          <p:nvPr/>
        </p:nvSpPr>
        <p:spPr>
          <a:xfrm>
            <a:off x="23654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2" name="Algorithm"/>
          <p:cNvSpPr/>
          <p:nvPr/>
        </p:nvSpPr>
        <p:spPr>
          <a:xfrm>
            <a:off x="23654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3" name="Algorithm"/>
          <p:cNvSpPr/>
          <p:nvPr/>
        </p:nvSpPr>
        <p:spPr>
          <a:xfrm>
            <a:off x="23654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974" name="Rectangle"/>
          <p:cNvSpPr/>
          <p:nvPr/>
        </p:nvSpPr>
        <p:spPr>
          <a:xfrm>
            <a:off x="-469900" y="-101600"/>
            <a:ext cx="25232693" cy="513677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75"/>
                                        </p:tgtEl>
                                      </p:cBhvr>
                                      <p:by x="34000" y="3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87 -0.171284" pathEditMode="relative">
                                      <p:cBhvr>
                                        <p:cTn id="9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5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25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ID="1" presetClass="entr" presetSubtype="0" fill="hold" grpId="17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18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50"/>
                            </p:stCondLst>
                            <p:childTnLst>
                              <p:par>
                                <p:cTn id="59" presetID="1" presetClass="entr" presetSubtype="0" fill="hold" grpId="1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" presetClass="entr" presetSubtype="0" fill="hold" grpId="20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ID="1" presetClass="entr" presetSubtype="0" fill="hold" grpId="2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1" presetClass="entr" presetSubtype="0" fill="hold" grpId="22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1" presetClass="entr" presetSubtype="0" fill="hold" grpId="23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ID="1" presetClass="entr" presetSubtype="0" fill="hold" grpId="24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50"/>
                            </p:stCondLst>
                            <p:childTnLst>
                              <p:par>
                                <p:cTn id="77" presetID="1" presetClass="entr" presetSubtype="0" fill="hold" grpId="25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grpId="2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20"/>
                            </p:stCondLst>
                            <p:childTnLst>
                              <p:par>
                                <p:cTn id="83" presetID="1" presetClass="entr" presetSubtype="0" fill="hold" grpId="2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0"/>
                            </p:stCondLst>
                            <p:childTnLst>
                              <p:par>
                                <p:cTn id="86" presetID="1" presetClass="entr" presetSubtype="0" fill="hold" grpId="2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60"/>
                            </p:stCondLst>
                            <p:childTnLst>
                              <p:par>
                                <p:cTn id="89" presetID="1" presetClass="entr" presetSubtype="0" fill="hold" grpId="2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80"/>
                            </p:stCondLst>
                            <p:childTnLst>
                              <p:par>
                                <p:cTn id="92" presetID="1" presetClass="entr" presetSubtype="0" fill="hold" grpId="3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ntr" presetSubtype="0" fill="hold" grpId="3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20"/>
                            </p:stCondLst>
                            <p:childTnLst>
                              <p:par>
                                <p:cTn id="98" presetID="1" presetClass="entr" presetSubtype="0" fill="hold" grpId="3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1" presetID="1" presetClass="entr" presetSubtype="0" fill="hold" grpId="33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4" presetID="1" presetClass="entr" presetSubtype="0" fill="hold" grpId="34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7" presetID="1" presetClass="entr" presetSubtype="0" fill="hold" grpId="35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600"/>
                            </p:stCondLst>
                            <p:childTnLst>
                              <p:par>
                                <p:cTn id="110" presetID="1" presetClass="entr" presetSubtype="0" fill="hold" grpId="3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20"/>
                            </p:stCondLst>
                            <p:childTnLst>
                              <p:par>
                                <p:cTn id="113" presetID="1" presetClass="entr" presetSubtype="0" fill="hold" grpId="3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640"/>
                            </p:stCondLst>
                            <p:childTnLst>
                              <p:par>
                                <p:cTn id="116" presetID="1" presetClass="entr" presetSubtype="0" fill="hold" grpId="3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60"/>
                            </p:stCondLst>
                            <p:childTnLst>
                              <p:par>
                                <p:cTn id="119" presetID="1" presetClass="entr" presetSubtype="0" fill="hold" grpId="39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80"/>
                            </p:stCondLst>
                            <p:childTnLst>
                              <p:par>
                                <p:cTn id="122" presetID="1" presetClass="entr" presetSubtype="0" fill="hold" grpId="4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ID="1" presetClass="entr" presetSubtype="0" fill="hold" grpId="4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710"/>
                            </p:stCondLst>
                            <p:childTnLst>
                              <p:par>
                                <p:cTn id="128" presetID="1" presetClass="entr" presetSubtype="0" fill="hold" grpId="4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20"/>
                            </p:stCondLst>
                            <p:childTnLst>
                              <p:par>
                                <p:cTn id="131" presetID="1" presetClass="entr" presetSubtype="0" fill="hold" grpId="4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730"/>
                            </p:stCondLst>
                            <p:childTnLst>
                              <p:par>
                                <p:cTn id="134" presetID="1" presetClass="entr" presetSubtype="0" fill="hold" grpId="4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40"/>
                            </p:stCondLst>
                            <p:childTnLst>
                              <p:par>
                                <p:cTn id="137" presetID="1" presetClass="entr" presetSubtype="0" fill="hold" grpId="4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ID="1" presetClass="entr" presetSubtype="0" fill="hold" grpId="4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"/>
                            </p:stCondLst>
                            <p:childTnLst>
                              <p:par>
                                <p:cTn id="143" presetID="1" presetClass="entr" presetSubtype="0" fill="hold" grpId="4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70"/>
                            </p:stCondLst>
                            <p:childTnLst>
                              <p:par>
                                <p:cTn id="146" presetID="1" presetClass="entr" presetSubtype="0" fill="hold" grpId="4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80"/>
                            </p:stCondLst>
                            <p:childTnLst>
                              <p:par>
                                <p:cTn id="149" presetID="1" presetClass="entr" presetSubtype="0" fill="hold" grpId="4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90"/>
                            </p:stCondLst>
                            <p:childTnLst>
                              <p:par>
                                <p:cTn id="152" presetID="1" presetClass="entr" presetSubtype="0" fill="hold" grpId="5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5" presetID="1" presetClass="entr" presetSubtype="0" fill="hold" grpId="5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810"/>
                            </p:stCondLst>
                            <p:childTnLst>
                              <p:par>
                                <p:cTn id="158" presetID="1" presetClass="entr" presetSubtype="0" fill="hold" grpId="5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20"/>
                            </p:stCondLst>
                            <p:childTnLst>
                              <p:par>
                                <p:cTn id="161" presetID="1" presetClass="entr" presetSubtype="0" fill="hold" grpId="5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830"/>
                            </p:stCondLst>
                            <p:childTnLst>
                              <p:par>
                                <p:cTn id="164" presetID="1" presetClass="entr" presetSubtype="0" fill="hold" grpId="5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40"/>
                            </p:stCondLst>
                            <p:childTnLst>
                              <p:par>
                                <p:cTn id="167" presetID="1" presetClass="entr" presetSubtype="0" fill="hold" grpId="5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850"/>
                            </p:stCondLst>
                            <p:childTnLst>
                              <p:par>
                                <p:cTn id="170" presetID="1" presetClass="entr" presetSubtype="0" fill="hold" grpId="56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60"/>
                            </p:stCondLst>
                            <p:childTnLst>
                              <p:par>
                                <p:cTn id="173" presetID="1" presetClass="entr" presetSubtype="0" fill="hold" grpId="57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70"/>
                            </p:stCondLst>
                            <p:childTnLst>
                              <p:par>
                                <p:cTn id="176" presetID="1" presetClass="entr" presetSubtype="0" fill="hold" grpId="5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70"/>
                            </p:stCondLst>
                            <p:childTnLst>
                              <p:par>
                                <p:cTn id="179" presetID="1" presetClass="entr" presetSubtype="0" fill="hold" grpId="59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20"/>
                            </p:stCondLst>
                            <p:childTnLst>
                              <p:par>
                                <p:cTn id="182" presetID="1" presetClass="entr" presetSubtype="0" fill="hold" grpId="60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40"/>
                            </p:stCondLst>
                            <p:childTnLst>
                              <p:par>
                                <p:cTn id="185" presetID="1" presetClass="entr" presetSubtype="0" fill="hold" grpId="61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60"/>
                            </p:stCondLst>
                            <p:childTnLst>
                              <p:par>
                                <p:cTn id="188" presetID="1" presetClass="entr" presetSubtype="0" fill="hold" grpId="62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70"/>
                            </p:stCondLst>
                            <p:childTnLst>
                              <p:par>
                                <p:cTn id="191" presetID="1" presetClass="entr" presetSubtype="0" fill="hold" grpId="6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80"/>
                            </p:stCondLst>
                            <p:childTnLst>
                              <p:par>
                                <p:cTn id="194" presetID="1" presetClass="entr" presetSubtype="0" fill="hold" grpId="6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80"/>
                            </p:stCondLst>
                            <p:childTnLst>
                              <p:par>
                                <p:cTn id="197" presetID="1" presetClass="entr" presetSubtype="0" fill="hold" grpId="65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55"/>
                            </p:stCondLst>
                            <p:childTnLst>
                              <p:par>
                                <p:cTn id="200" presetID="1" presetClass="entr" presetSubtype="0" fill="hold" grpId="66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75"/>
                            </p:stCondLst>
                            <p:childTnLst>
                              <p:par>
                                <p:cTn id="203" presetID="1" presetClass="entr" presetSubtype="0" fill="hold" grpId="67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295"/>
                            </p:stCondLst>
                            <p:childTnLst>
                              <p:par>
                                <p:cTn id="206" presetID="1" presetClass="entr" presetSubtype="0" fill="hold" grpId="68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305"/>
                            </p:stCondLst>
                            <p:childTnLst>
                              <p:par>
                                <p:cTn id="209" presetID="1" presetClass="entr" presetSubtype="0" fill="hold" grpId="6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315"/>
                            </p:stCondLst>
                            <p:childTnLst>
                              <p:par>
                                <p:cTn id="212" presetID="1" presetClass="entr" presetSubtype="0" fill="hold" grpId="70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90"/>
                            </p:stCondLst>
                            <p:childTnLst>
                              <p:par>
                                <p:cTn id="215" presetID="1" presetClass="entr" presetSubtype="0" fill="hold" grpId="71" nodeType="afterEffect">
                                  <p:stCondLst>
                                    <p:cond delay="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440"/>
                            </p:stCondLst>
                            <p:childTnLst>
                              <p:par>
                                <p:cTn id="218" presetID="1" presetClass="entr" presetSubtype="0" fill="hold" grpId="72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60"/>
                            </p:stCondLst>
                            <p:childTnLst>
                              <p:par>
                                <p:cTn id="221" presetID="1" presetClass="entr" presetSubtype="0" fill="hold" grpId="73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470"/>
                            </p:stCondLst>
                            <p:childTnLst>
                              <p:par>
                                <p:cTn id="224" presetID="1" presetClass="entr" presetSubtype="0" fill="hold" grpId="74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480"/>
                            </p:stCondLst>
                            <p:childTnLst>
                              <p:par>
                                <p:cTn id="227" presetID="1" presetClass="entr" presetSubtype="0" fill="hold" grpId="75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90"/>
                            </p:stCondLst>
                            <p:childTnLst>
                              <p:par>
                                <p:cTn id="230" presetID="1" presetClass="entr" presetSubtype="0" fill="hold" grpId="7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90"/>
                            </p:stCondLst>
                            <p:childTnLst>
                              <p:par>
                                <p:cTn id="233" presetID="1" presetClass="entr" presetSubtype="0" fill="hold" grpId="77" nodeType="afterEffect">
                                  <p:stCondLst>
                                    <p:cond delay="75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665"/>
                            </p:stCondLst>
                            <p:childTnLst>
                              <p:par>
                                <p:cTn id="236" presetID="1" presetClass="entr" presetSubtype="0" fill="hold" grpId="78" nodeType="afterEffect">
                                  <p:stCondLst>
                                    <p:cond delay="2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685"/>
                            </p:stCondLst>
                            <p:childTnLst>
                              <p:par>
                                <p:cTn id="239" presetID="1" presetClass="entr" presetSubtype="0" fill="hold" grpId="79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95"/>
                            </p:stCondLst>
                            <p:childTnLst>
                              <p:par>
                                <p:cTn id="242" presetID="1" presetClass="entr" presetSubtype="0" fill="hold" grpId="8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705"/>
                            </p:stCondLst>
                            <p:childTnLst>
                              <p:par>
                                <p:cTn id="245" presetID="1" presetClass="entr" presetSubtype="0" fill="hold" grpId="81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4" animBg="1" advAuto="0"/>
      <p:bldP spid="897" grpId="5" animBg="1" advAuto="0"/>
      <p:bldP spid="898" grpId="6" animBg="1" advAuto="0"/>
      <p:bldP spid="899" grpId="7" animBg="1" advAuto="0"/>
      <p:bldP spid="900" grpId="8" animBg="1" advAuto="0"/>
      <p:bldP spid="901" grpId="9" animBg="1" advAuto="0"/>
      <p:bldP spid="902" grpId="10" animBg="1" advAuto="0"/>
      <p:bldP spid="903" grpId="12" animBg="1" advAuto="0"/>
      <p:bldP spid="904" grpId="11" animBg="1" advAuto="0"/>
      <p:bldP spid="905" grpId="13" animBg="1" advAuto="0"/>
      <p:bldP spid="906" grpId="14" animBg="1" advAuto="0"/>
      <p:bldP spid="907" grpId="15" animBg="1" advAuto="0"/>
      <p:bldP spid="908" grpId="16" animBg="1" advAuto="0"/>
      <p:bldP spid="909" grpId="17" animBg="1" advAuto="0"/>
      <p:bldP spid="910" grpId="18" animBg="1" advAuto="0"/>
      <p:bldP spid="911" grpId="19" animBg="1" advAuto="0"/>
      <p:bldP spid="912" grpId="20" animBg="1" advAuto="0"/>
      <p:bldP spid="913" grpId="21" animBg="1" advAuto="0"/>
      <p:bldP spid="914" grpId="22" animBg="1" advAuto="0"/>
      <p:bldP spid="915" grpId="23" animBg="1" advAuto="0"/>
      <p:bldP spid="916" grpId="24" animBg="1" advAuto="0"/>
      <p:bldP spid="917" grpId="25" animBg="1" advAuto="0"/>
      <p:bldP spid="918" grpId="26" animBg="1" advAuto="0"/>
      <p:bldP spid="919" grpId="27" animBg="1" advAuto="0"/>
      <p:bldP spid="920" grpId="28" animBg="1" advAuto="0"/>
      <p:bldP spid="921" grpId="29" animBg="1" advAuto="0"/>
      <p:bldP spid="922" grpId="30" animBg="1" advAuto="0"/>
      <p:bldP spid="923" grpId="31" animBg="1" advAuto="0"/>
      <p:bldP spid="924" grpId="32" animBg="1" advAuto="0"/>
      <p:bldP spid="925" grpId="33" animBg="1" advAuto="0"/>
      <p:bldP spid="926" grpId="34" animBg="1" advAuto="0"/>
      <p:bldP spid="927" grpId="35" animBg="1" advAuto="0"/>
      <p:bldP spid="928" grpId="36" animBg="1" advAuto="0"/>
      <p:bldP spid="929" grpId="37" animBg="1" advAuto="0"/>
      <p:bldP spid="930" grpId="38" animBg="1" advAuto="0"/>
      <p:bldP spid="931" grpId="39" animBg="1" advAuto="0"/>
      <p:bldP spid="932" grpId="40" animBg="1" advAuto="0"/>
      <p:bldP spid="933" grpId="41" animBg="1" advAuto="0"/>
      <p:bldP spid="934" grpId="42" animBg="1" advAuto="0"/>
      <p:bldP spid="935" grpId="43" animBg="1" advAuto="0"/>
      <p:bldP spid="936" grpId="44" animBg="1" advAuto="0"/>
      <p:bldP spid="937" grpId="45" animBg="1" advAuto="0"/>
      <p:bldP spid="938" grpId="46" animBg="1" advAuto="0"/>
      <p:bldP spid="939" grpId="47" animBg="1" advAuto="0"/>
      <p:bldP spid="940" grpId="48" animBg="1" advAuto="0"/>
      <p:bldP spid="941" grpId="49" animBg="1" advAuto="0"/>
      <p:bldP spid="942" grpId="50" animBg="1" advAuto="0"/>
      <p:bldP spid="943" grpId="51" animBg="1" advAuto="0"/>
      <p:bldP spid="944" grpId="52" animBg="1" advAuto="0"/>
      <p:bldP spid="945" grpId="53" animBg="1" advAuto="0"/>
      <p:bldP spid="946" grpId="54" animBg="1" advAuto="0"/>
      <p:bldP spid="947" grpId="55" animBg="1" advAuto="0"/>
      <p:bldP spid="948" grpId="56" animBg="1" advAuto="0"/>
      <p:bldP spid="949" grpId="57" animBg="1" advAuto="0"/>
      <p:bldP spid="950" grpId="58" animBg="1" advAuto="0"/>
      <p:bldP spid="951" grpId="59" animBg="1" advAuto="0"/>
      <p:bldP spid="952" grpId="60" animBg="1" advAuto="0"/>
      <p:bldP spid="953" grpId="61" animBg="1" advAuto="0"/>
      <p:bldP spid="954" grpId="62" animBg="1" advAuto="0"/>
      <p:bldP spid="955" grpId="63" animBg="1" advAuto="0"/>
      <p:bldP spid="956" grpId="64" animBg="1" advAuto="0"/>
      <p:bldP spid="957" grpId="65" animBg="1" advAuto="0"/>
      <p:bldP spid="958" grpId="66" animBg="1" advAuto="0"/>
      <p:bldP spid="959" grpId="67" animBg="1" advAuto="0"/>
      <p:bldP spid="960" grpId="68" animBg="1" advAuto="0"/>
      <p:bldP spid="961" grpId="69" animBg="1" advAuto="0"/>
      <p:bldP spid="962" grpId="70" animBg="1" advAuto="0"/>
      <p:bldP spid="963" grpId="71" animBg="1" advAuto="0"/>
      <p:bldP spid="964" grpId="72" animBg="1" advAuto="0"/>
      <p:bldP spid="965" grpId="73" animBg="1" advAuto="0"/>
      <p:bldP spid="966" grpId="74" animBg="1" advAuto="0"/>
      <p:bldP spid="967" grpId="75" animBg="1" advAuto="0"/>
      <p:bldP spid="968" grpId="76" animBg="1" advAuto="0"/>
      <p:bldP spid="969" grpId="77" animBg="1" advAuto="0"/>
      <p:bldP spid="970" grpId="78" animBg="1" advAuto="0"/>
      <p:bldP spid="971" grpId="79" animBg="1" advAuto="0"/>
      <p:bldP spid="972" grpId="80" animBg="1" advAuto="0"/>
      <p:bldP spid="973" grpId="81" animBg="1" advAuto="0"/>
      <p:bldP spid="975" grpId="1" animBg="1" advAuto="0"/>
      <p:bldP spid="975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7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7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21" name="Example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Example</a:t>
            </a:r>
          </a:p>
        </p:txBody>
      </p:sp>
      <p:pic>
        <p:nvPicPr>
          <p:cNvPr id="1022" name="pdf-sim1.pdf" descr="pdf-sim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1248" y="2246552"/>
            <a:ext cx="14381504" cy="1128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df-sim2.pdf" descr="pdf-si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2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0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9" name="1. A family of function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A family of functions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pdf-best-model.pdf" descr="pdf-best-mod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6" name="2. The best function of the family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9148">
              <a:defRPr sz="9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The best function of the family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df-residuals.pdf" descr="pdf-residua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1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3" name="3. The residuals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3. The residuals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9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10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56" name="(Popular) modeling functions in R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537463">
              <a:defRPr sz="9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(Popular)</a:t>
            </a:r>
            <a:r>
              <a:t> modeling functions in R</a:t>
            </a:r>
          </a:p>
        </p:txBody>
      </p:sp>
      <p:graphicFrame>
        <p:nvGraphicFramePr>
          <p:cNvPr id="1257" name="Table"/>
          <p:cNvGraphicFramePr/>
          <p:nvPr/>
        </p:nvGraphicFramePr>
        <p:xfrm>
          <a:off x="4353524" y="2755542"/>
          <a:ext cx="15676950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1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8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mgcv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generalized additive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glmnet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penalized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rlm()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robust linear models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rpart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trees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 forests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gradient boosting machines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259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0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1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2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3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4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5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7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8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9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0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1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2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3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4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5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6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7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8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9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0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1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2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3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4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5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6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7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8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9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0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1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2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3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4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5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6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7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8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9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0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134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0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6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</a:t>
            </a:r>
          </a:p>
        </p:txBody>
      </p:sp>
      <p:sp>
        <p:nvSpPr>
          <p:cNvPr id="1347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functions that make it easier to work with models in R</a:t>
            </a:r>
          </a:p>
        </p:txBody>
      </p:sp>
      <p:sp>
        <p:nvSpPr>
          <p:cNvPr id="1348" name="Rectangle"/>
          <p:cNvSpPr/>
          <p:nvPr/>
        </p:nvSpPr>
        <p:spPr>
          <a:xfrm>
            <a:off x="7837326" y="6338023"/>
            <a:ext cx="13837547" cy="32850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9" name="# install.packages(&quot;tidyverse&quot;)…"/>
          <p:cNvSpPr txBox="1"/>
          <p:nvPr/>
        </p:nvSpPr>
        <p:spPr>
          <a:xfrm>
            <a:off x="8202045" y="6669901"/>
            <a:ext cx="13276433" cy="288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&lt;- heights %&gt;% filter(income &gt; 0)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Screen Shot 2017-07-21 at 4.02.51 PM.png" descr="Screen Shot 2017-07-21 at 4.0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353" y="2069463"/>
            <a:ext cx="20591294" cy="11234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3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6" name="Rectangle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7" name="wages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</a:p>
        </p:txBody>
      </p:sp>
      <p:sp>
        <p:nvSpPr>
          <p:cNvPr id="1398" name="Oval"/>
          <p:cNvSpPr/>
          <p:nvPr/>
        </p:nvSpPr>
        <p:spPr>
          <a:xfrm>
            <a:off x="2328477" y="2340365"/>
            <a:ext cx="3216460" cy="1752601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8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Open 07-Model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07-Models.Rmd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pdf-income-2.pdf" descr="pdf-incom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17" y="3171697"/>
            <a:ext cx="16560801" cy="10373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5" name="Rectangle"/>
          <p:cNvSpPr/>
          <p:nvPr/>
        </p:nvSpPr>
        <p:spPr>
          <a:xfrm>
            <a:off x="1379857" y="390707"/>
            <a:ext cx="21624287" cy="26964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6" name="wages %&gt;%…"/>
          <p:cNvSpPr txBox="1"/>
          <p:nvPr/>
        </p:nvSpPr>
        <p:spPr>
          <a:xfrm>
            <a:off x="1744576" y="722584"/>
            <a:ext cx="21258412" cy="21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log(income)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0.25)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lm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45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94" name="lm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lm()</a:t>
            </a:r>
          </a:p>
        </p:txBody>
      </p:sp>
      <p:sp>
        <p:nvSpPr>
          <p:cNvPr id="1495" name="Fit a linear model to data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Fit a linear model to data</a:t>
            </a:r>
          </a:p>
        </p:txBody>
      </p:sp>
      <p:sp>
        <p:nvSpPr>
          <p:cNvPr id="1496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lm(log(income) ~ education, data = wages)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data = wages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98" name="The data set"/>
          <p:cNvSpPr/>
          <p:nvPr/>
        </p:nvSpPr>
        <p:spPr>
          <a:xfrm>
            <a:off x="11575780" y="5816489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data set</a:t>
            </a:r>
          </a:p>
        </p:txBody>
      </p:sp>
      <p:sp>
        <p:nvSpPr>
          <p:cNvPr id="1499" name="A formula that describes the model equation"/>
          <p:cNvSpPr/>
          <p:nvPr/>
        </p:nvSpPr>
        <p:spPr>
          <a:xfrm>
            <a:off x="4163941" y="5884355"/>
            <a:ext cx="7158435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formula that describes the model equation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0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544" name="formula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formulas</a:t>
            </a:r>
          </a:p>
        </p:txBody>
      </p:sp>
      <p:sp>
        <p:nvSpPr>
          <p:cNvPr id="1545" name="Formula only needs to include the response and predictors"/>
          <p:cNvSpPr txBox="1">
            <a:spLocks noGrp="1"/>
          </p:cNvSpPr>
          <p:nvPr>
            <p:ph type="body" sz="quarter" idx="1"/>
          </p:nvPr>
        </p:nvSpPr>
        <p:spPr>
          <a:xfrm>
            <a:off x="3089534" y="3225228"/>
            <a:ext cx="18365177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Formula only needs to include the response and predictors</a:t>
            </a:r>
          </a:p>
        </p:txBody>
      </p:sp>
      <p:sp>
        <p:nvSpPr>
          <p:cNvPr id="1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47" name="y ~ x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y ~ x</a:t>
            </a:r>
          </a:p>
        </p:txBody>
      </p:sp>
      <p:pic>
        <p:nvPicPr>
          <p:cNvPr id="15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6" name="Group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551" name="Group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549" name="Rectangle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0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554" name="Group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552" name="Rectangle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553" name="droppedImage.pdf" descr="dropped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555" name="y ~ x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>
                  <a:solidFill>
                    <a:srgbClr val="0096FF"/>
                  </a:solidFill>
                </a:rPr>
                <a:t>y</a:t>
              </a:r>
              <a:r>
                <a:t> ~ </a:t>
              </a:r>
              <a:r>
                <a:rPr>
                  <a:solidFill>
                    <a:srgbClr val="0096FF"/>
                  </a:solidFill>
                </a:rPr>
                <a:t>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559" name="Fit the model below and then examine the output. What does it look like?…"/>
          <p:cNvSpPr txBox="1">
            <a:spLocks noGrp="1"/>
          </p:cNvSpPr>
          <p:nvPr>
            <p:ph type="body" sz="half" idx="4294967295"/>
          </p:nvPr>
        </p:nvSpPr>
        <p:spPr>
          <a:xfrm>
            <a:off x="1948549" y="3240423"/>
            <a:ext cx="20486901" cy="408058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Fit the model below and then examine the output. What does it look like?</a:t>
            </a:r>
          </a:p>
          <a:p>
            <a:pPr marL="0" indent="0" defTabSz="584200">
              <a:spcBef>
                <a:spcPts val="3000"/>
              </a:spcBef>
              <a:buSzTx/>
              <a:buNone/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</p:txBody>
      </p:sp>
      <p:pic>
        <p:nvPicPr>
          <p:cNvPr id="156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5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6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563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6" name="Not pipe friendly to have data as second argument :("/>
          <p:cNvSpPr/>
          <p:nvPr/>
        </p:nvSpPr>
        <p:spPr>
          <a:xfrm>
            <a:off x="16089134" y="5376191"/>
            <a:ext cx="6572648" cy="3230134"/>
          </a:xfrm>
          <a:prstGeom prst="wedgeRoundRectCallout">
            <a:avLst>
              <a:gd name="adj1" fmla="val -4501"/>
              <a:gd name="adj2" fmla="val -142759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Not pipe friendly to have data as second argument :(</a:t>
            </a:r>
          </a:p>
        </p:txBody>
      </p:sp>
      <p:sp>
        <p:nvSpPr>
          <p:cNvPr id="1564" name="mod_e &lt;- lm(log(income) ~ education, data = wages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 wages)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Call: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log(income) ~ education, data = wages)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Coefficients: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(Intercept)    education  </a:t>
            </a:r>
          </a:p>
          <a:p>
            <a:pPr algn="l">
              <a:spcBef>
                <a:spcPts val="30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8.5577       0.1418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class(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565" name="Output is not tidy, or even a data frame"/>
          <p:cNvSpPr/>
          <p:nvPr/>
        </p:nvSpPr>
        <p:spPr>
          <a:xfrm>
            <a:off x="16089134" y="9084365"/>
            <a:ext cx="6602584" cy="2929714"/>
          </a:xfrm>
          <a:prstGeom prst="wedgeRoundRectCallout">
            <a:avLst>
              <a:gd name="adj1" fmla="val -118954"/>
              <a:gd name="adj2" fmla="val -812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2"/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Output is not tidy, or even a data frame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" grpId="1" animBg="1" advAuto="0"/>
      <p:bldP spid="1565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6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12" name="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</a:t>
            </a:r>
          </a:p>
        </p:txBody>
      </p:sp>
      <p:sp>
        <p:nvSpPr>
          <p:cNvPr id="1613" name="Use &quot;.&quot; to pipe input to somewhere other than the first argument"/>
          <p:cNvSpPr txBox="1"/>
          <p:nvPr/>
        </p:nvSpPr>
        <p:spPr>
          <a:xfrm>
            <a:off x="4119237" y="3212131"/>
            <a:ext cx="16080010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"." to pipe input to somewhere other than the first argument </a:t>
            </a:r>
          </a:p>
        </p:txBody>
      </p:sp>
      <p:sp>
        <p:nvSpPr>
          <p:cNvPr id="1614" name="Rectangle"/>
          <p:cNvSpPr/>
          <p:nvPr/>
        </p:nvSpPr>
        <p:spPr>
          <a:xfrm>
            <a:off x="4165322" y="5675226"/>
            <a:ext cx="16067310" cy="23655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15" name="mod_e &lt;- wages %&gt;%…"/>
          <p:cNvSpPr txBox="1"/>
          <p:nvPr/>
        </p:nvSpPr>
        <p:spPr>
          <a:xfrm>
            <a:off x="4308879" y="5816603"/>
            <a:ext cx="15950914" cy="208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wages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education, 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16" name="wages will be passed to here"/>
          <p:cNvSpPr/>
          <p:nvPr/>
        </p:nvSpPr>
        <p:spPr>
          <a:xfrm>
            <a:off x="13571711" y="7805796"/>
            <a:ext cx="5528073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6" y="0"/>
                </a:moveTo>
                <a:lnTo>
                  <a:pt x="16050" y="4859"/>
                </a:lnTo>
                <a:lnTo>
                  <a:pt x="1689" y="4859"/>
                </a:lnTo>
                <a:cubicBezTo>
                  <a:pt x="756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756" y="21600"/>
                  <a:pt x="1689" y="21600"/>
                </a:cubicBezTo>
                <a:lnTo>
                  <a:pt x="19911" y="21600"/>
                </a:lnTo>
                <a:cubicBezTo>
                  <a:pt x="20844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0844" y="4859"/>
                  <a:pt x="19911" y="4859"/>
                </a:cubicBezTo>
                <a:lnTo>
                  <a:pt x="17044" y="4859"/>
                </a:lnTo>
                <a:lnTo>
                  <a:pt x="16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wages will be passed to here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broom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broom</a:t>
            </a:r>
          </a:p>
        </p:txBody>
      </p:sp>
      <p:pic>
        <p:nvPicPr>
          <p:cNvPr id="16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12" y="4550919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4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  <p:sp>
        <p:nvSpPr>
          <p:cNvPr id="1625" name="Turns model output into data frames"/>
          <p:cNvSpPr txBox="1"/>
          <p:nvPr/>
        </p:nvSpPr>
        <p:spPr>
          <a:xfrm>
            <a:off x="7830976" y="4456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Turns model output into data frames</a:t>
            </a:r>
          </a:p>
        </p:txBody>
      </p:sp>
      <p:sp>
        <p:nvSpPr>
          <p:cNvPr id="1626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7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library(broom)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1" name="Broom includes three functions which work for most types of models (and can be extended to more):…"/>
          <p:cNvSpPr txBox="1">
            <a:spLocks noGrp="1"/>
          </p:cNvSpPr>
          <p:nvPr>
            <p:ph type="body" idx="4294967295"/>
          </p:nvPr>
        </p:nvSpPr>
        <p:spPr>
          <a:xfrm>
            <a:off x="3026794" y="2939650"/>
            <a:ext cx="18365178" cy="7836700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t>Broom includes three functions which work for most types of models (and can be extended to more):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tidy()</a:t>
            </a:r>
            <a:r>
              <a:t> 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glance()</a:t>
            </a:r>
            <a:r>
              <a:t> 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augment() </a:t>
            </a:r>
            <a:r>
              <a:t>- returns predictions, residuals, and other raw values</a:t>
            </a:r>
          </a:p>
        </p:txBody>
      </p:sp>
      <p:sp>
        <p:nvSpPr>
          <p:cNvPr id="1632" name="broom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broom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he basic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The basics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6" name="tid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tidy()</a:t>
            </a:r>
          </a:p>
        </p:txBody>
      </p:sp>
      <p:sp>
        <p:nvSpPr>
          <p:cNvPr id="1637" name="Returns useful model output as a data frame"/>
          <p:cNvSpPr txBox="1"/>
          <p:nvPr/>
        </p:nvSpPr>
        <p:spPr>
          <a:xfrm>
            <a:off x="2129570" y="2917148"/>
            <a:ext cx="16457133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useful </a:t>
            </a:r>
            <a:r>
              <a:rPr b="1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</a:t>
            </a:r>
            <a:r>
              <a:t> as a data frame</a:t>
            </a:r>
          </a:p>
        </p:txBody>
      </p:sp>
      <p:sp>
        <p:nvSpPr>
          <p:cNvPr id="1638" name="Rectangle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9" name="mod_e %&gt;% tidy()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tidy()</a:t>
            </a:r>
          </a:p>
        </p:txBody>
      </p:sp>
      <p:pic>
        <p:nvPicPr>
          <p:cNvPr id="1640" name="Screen Shot 2017-01-09 at 10.46.01 PM.png" descr="Screen Shot 2017-01-09 at 10.46.01 PM.png"/>
          <p:cNvPicPr>
            <a:picLocks noChangeAspect="1"/>
          </p:cNvPicPr>
          <p:nvPr/>
        </p:nvPicPr>
        <p:blipFill>
          <a:blip r:embed="rId4">
            <a:extLst/>
          </a:blip>
          <a:srcRect t="956" r="78"/>
          <a:stretch>
            <a:fillRect/>
          </a:stretch>
        </p:blipFill>
        <p:spPr>
          <a:xfrm>
            <a:off x="4157067" y="7012995"/>
            <a:ext cx="16069973" cy="263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1" name="Screen Shot 2017-07-21 at 4.09.07 PM.png" descr="Screen Shot 2017-07-21 at 4.09.0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5802" y="6589264"/>
            <a:ext cx="21023796" cy="5063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5" name="glan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glance</a:t>
            </a:r>
          </a:p>
        </p:txBody>
      </p:sp>
      <p:sp>
        <p:nvSpPr>
          <p:cNvPr id="1646" name="Returns common model diagnostics as a data frame"/>
          <p:cNvSpPr txBox="1"/>
          <p:nvPr/>
        </p:nvSpPr>
        <p:spPr>
          <a:xfrm>
            <a:off x="4119237" y="2663148"/>
            <a:ext cx="16804997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common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diagnostics</a:t>
            </a:r>
            <a:r>
              <a:t> as a data frame</a:t>
            </a:r>
          </a:p>
        </p:txBody>
      </p:sp>
      <p:sp>
        <p:nvSpPr>
          <p:cNvPr id="1647" name="Rectangle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8" name="mod_e %&gt;% glance()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glance()</a:t>
            </a:r>
          </a:p>
        </p:txBody>
      </p:sp>
      <p:pic>
        <p:nvPicPr>
          <p:cNvPr id="1649" name="Screen Shot 2017-07-21 at 4.14.12 PM.png" descr="Screen Shot 2017-07-21 at 4.14.12 PM.png"/>
          <p:cNvPicPr>
            <a:picLocks noChangeAspect="1"/>
          </p:cNvPicPr>
          <p:nvPr/>
        </p:nvPicPr>
        <p:blipFill>
          <a:blip r:embed="rId4">
            <a:extLst/>
          </a:blip>
          <a:srcRect r="528"/>
          <a:stretch>
            <a:fillRect/>
          </a:stretch>
        </p:blipFill>
        <p:spPr>
          <a:xfrm>
            <a:off x="3472472" y="6859366"/>
            <a:ext cx="37633793" cy="4835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827824 0.000000" pathEditMode="relative">
                                      <p:cBhvr>
                                        <p:cTn id="6" dur="100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3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54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5" name="mod_e %&gt;% augment(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augment()</a:t>
            </a:r>
          </a:p>
        </p:txBody>
      </p:sp>
      <p:pic>
        <p:nvPicPr>
          <p:cNvPr id="1656" name="Screen Shot 2017-07-21 at 4.16.56 PM.png" descr="Screen Shot 2017-07-21 at 4.16.5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070" y="7430735"/>
            <a:ext cx="25512927" cy="715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7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10879 0.000000" pathEditMode="relative">
                                      <p:cBhvr>
                                        <p:cTn id="6" dur="10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61" name="augmen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augment()</a:t>
            </a:r>
          </a:p>
        </p:txBody>
      </p:sp>
      <p:sp>
        <p:nvSpPr>
          <p:cNvPr id="1662" name="Rectangle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63" name="mod_e %&gt;% augment(data = wages)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augment(data = wages)</a:t>
            </a:r>
          </a:p>
        </p:txBody>
      </p:sp>
      <p:sp>
        <p:nvSpPr>
          <p:cNvPr id="1664" name="Adds the original wages data set to the output"/>
          <p:cNvSpPr/>
          <p:nvPr/>
        </p:nvSpPr>
        <p:spPr>
          <a:xfrm>
            <a:off x="6909423" y="6924054"/>
            <a:ext cx="6632576" cy="403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8" y="0"/>
                </a:moveTo>
                <a:lnTo>
                  <a:pt x="16035" y="4616"/>
                </a:lnTo>
                <a:lnTo>
                  <a:pt x="1408" y="4616"/>
                </a:lnTo>
                <a:cubicBezTo>
                  <a:pt x="630" y="4616"/>
                  <a:pt x="0" y="5651"/>
                  <a:pt x="0" y="6928"/>
                </a:cubicBezTo>
                <a:lnTo>
                  <a:pt x="0" y="19288"/>
                </a:lnTo>
                <a:cubicBezTo>
                  <a:pt x="0" y="20565"/>
                  <a:pt x="630" y="21600"/>
                  <a:pt x="1408" y="21600"/>
                </a:cubicBezTo>
                <a:lnTo>
                  <a:pt x="20192" y="21600"/>
                </a:lnTo>
                <a:cubicBezTo>
                  <a:pt x="20970" y="21600"/>
                  <a:pt x="21600" y="20565"/>
                  <a:pt x="21600" y="19288"/>
                </a:cubicBezTo>
                <a:lnTo>
                  <a:pt x="21600" y="6928"/>
                </a:lnTo>
                <a:cubicBezTo>
                  <a:pt x="21600" y="5651"/>
                  <a:pt x="20970" y="4616"/>
                  <a:pt x="20192" y="4616"/>
                </a:cubicBezTo>
                <a:lnTo>
                  <a:pt x="16860" y="4616"/>
                </a:lnTo>
                <a:lnTo>
                  <a:pt x="1644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Adds the original wages data set to the output</a:t>
            </a:r>
          </a:p>
        </p:txBody>
      </p:sp>
      <p:sp>
        <p:nvSpPr>
          <p:cNvPr id="1665" name="Returns data frame of model output related to original data points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output related to original data points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4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668" name="Use a pipe to model log(income) against height. Then use broom and dplyr functions to extract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pipe to model </a:t>
            </a:r>
            <a:r>
              <a:rPr b="1"/>
              <a:t>log(income)</a:t>
            </a:r>
            <a:r>
              <a:t> against </a:t>
            </a:r>
            <a:r>
              <a:rPr b="1"/>
              <a:t>height</a:t>
            </a:r>
            <a:r>
              <a:t>. Then use broom and dplyr functions to extract: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coefficient estimates and their related statistics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adj.r.squared and p.value for the overall model</a:t>
            </a:r>
          </a:p>
        </p:txBody>
      </p:sp>
      <p:pic>
        <p:nvPicPr>
          <p:cNvPr id="166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2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3" name="mod_h &lt;- wages %&gt;% lm(log(income) ~ height, data = .)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height, data = .)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25779">
              <a:spcBef>
                <a:spcPts val="27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0.05197888 0.003521666  14.75974  2.436945e-48 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glance()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adj.r.squared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0.03955779 2.436945e-48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676" name="Rectangle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77" name="mod_h %&gt;%…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6.98342583 0.237484827  29.40578 4.129821e-176</a:t>
            </a:r>
          </a:p>
          <a:p>
            <a:pPr algn="l" defTabSz="554990">
              <a:spcBef>
                <a:spcPts val="28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0.05197888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0.003521666  14.75974  2.436945e-48 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 %&gt;%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8.5576906 0.073259622 116.81320  0.000000e+00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0.1418404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0.005304577  26.73924 8.408952e-148 </a:t>
            </a:r>
          </a:p>
        </p:txBody>
      </p:sp>
      <p:sp>
        <p:nvSpPr>
          <p:cNvPr id="1678" name="so which determines income?"/>
          <p:cNvSpPr/>
          <p:nvPr/>
        </p:nvSpPr>
        <p:spPr>
          <a:xfrm>
            <a:off x="15676147" y="6414713"/>
            <a:ext cx="6991582" cy="219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45"/>
                </a:moveTo>
                <a:lnTo>
                  <a:pt x="0" y="4255"/>
                </a:lnTo>
                <a:cubicBezTo>
                  <a:pt x="0" y="1905"/>
                  <a:pt x="598" y="0"/>
                  <a:pt x="1335" y="0"/>
                </a:cubicBezTo>
                <a:lnTo>
                  <a:pt x="20265" y="0"/>
                </a:lnTo>
                <a:cubicBezTo>
                  <a:pt x="21002" y="0"/>
                  <a:pt x="21600" y="1905"/>
                  <a:pt x="21600" y="4255"/>
                </a:cubicBezTo>
                <a:lnTo>
                  <a:pt x="21600" y="17345"/>
                </a:lnTo>
                <a:cubicBezTo>
                  <a:pt x="21600" y="19695"/>
                  <a:pt x="21002" y="21600"/>
                  <a:pt x="20265" y="21600"/>
                </a:cubicBezTo>
                <a:lnTo>
                  <a:pt x="1335" y="21600"/>
                </a:lnTo>
                <a:cubicBezTo>
                  <a:pt x="598" y="21600"/>
                  <a:pt x="0" y="19695"/>
                  <a:pt x="0" y="17345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so which determines income?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multivariate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multivariate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regression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84" name="To fit multiple predictors,…"/>
          <p:cNvSpPr txBox="1"/>
          <p:nvPr/>
        </p:nvSpPr>
        <p:spPr>
          <a:xfrm>
            <a:off x="6156242" y="3557977"/>
            <a:ext cx="1205413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fit multiple predictors,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add multiple variables to the formula:</a:t>
            </a:r>
          </a:p>
        </p:txBody>
      </p:sp>
      <p:sp>
        <p:nvSpPr>
          <p:cNvPr id="1685" name="Rectangle"/>
          <p:cNvSpPr/>
          <p:nvPr/>
        </p:nvSpPr>
        <p:spPr>
          <a:xfrm>
            <a:off x="6179974" y="6070671"/>
            <a:ext cx="1204143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86" name="log(income) ~ education + height"/>
          <p:cNvSpPr txBox="1"/>
          <p:nvPr/>
        </p:nvSpPr>
        <p:spPr>
          <a:xfrm>
            <a:off x="6323531" y="6440648"/>
            <a:ext cx="11903415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log(income) ~ education + height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689" name="Model log(income) against education and height. Do the coefficients change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</a:t>
            </a:r>
            <a:r>
              <a:rPr i="1"/>
              <a:t>and</a:t>
            </a:r>
            <a:r>
              <a:t> </a:t>
            </a:r>
            <a:r>
              <a:rPr b="1"/>
              <a:t>height</a:t>
            </a:r>
            <a:r>
              <a:t>. Do the coefficients change?</a:t>
            </a:r>
          </a:p>
        </p:txBody>
      </p:sp>
      <p:pic>
        <p:nvPicPr>
          <p:cNvPr id="16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47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16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17" name="A low dimensional description of a higher dimensional data set.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low dimensional description of a higher dimensional data set.</a:t>
            </a:r>
          </a:p>
        </p:txBody>
      </p:sp>
      <p:pic>
        <p:nvPicPr>
          <p:cNvPr id="518" name="filter6.tiff" descr="filter6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448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filter5.tiff" descr="filter5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3735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filter4.tiff" descr="filter4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299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4" name="Rectangle"/>
          <p:cNvSpPr/>
          <p:nvPr/>
        </p:nvSpPr>
        <p:spPr>
          <a:xfrm>
            <a:off x="1379857" y="1361937"/>
            <a:ext cx="21624287" cy="94745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95" name="mod_eh &lt;- wages %&gt;%…"/>
          <p:cNvSpPr txBox="1"/>
          <p:nvPr/>
        </p:nvSpPr>
        <p:spPr>
          <a:xfrm>
            <a:off x="1630276" y="1693814"/>
            <a:ext cx="21258412" cy="912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28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height, data = .)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5.34837618 0.231320415  23.12107 1.002503e-112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0.13871285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0.005205245  26.64867 7.120134e-147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0.04830864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0.003309870  14.59533  2.504935e-47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698" name="Model log(income) against education and height and sex. Can you interpret the coefficients?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and </a:t>
            </a:r>
            <a:r>
              <a:rPr b="1"/>
              <a:t>height </a:t>
            </a:r>
            <a:r>
              <a:t>and </a:t>
            </a:r>
            <a:r>
              <a:rPr b="1"/>
              <a:t>sex</a:t>
            </a:r>
            <a:r>
              <a:t>. Can you interpret the coefficients?</a:t>
            </a:r>
          </a:p>
        </p:txBody>
      </p:sp>
      <p:pic>
        <p:nvPicPr>
          <p:cNvPr id="169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99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3" name="Rectangle"/>
          <p:cNvSpPr/>
          <p:nvPr/>
        </p:nvSpPr>
        <p:spPr>
          <a:xfrm>
            <a:off x="1379857" y="1361937"/>
            <a:ext cx="21624287" cy="99949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4" name="mod_ehs &lt;- wages %&gt;%…"/>
          <p:cNvSpPr txBox="1"/>
          <p:nvPr/>
        </p:nvSpPr>
        <p:spPr>
          <a:xfrm>
            <a:off x="1630276" y="1693814"/>
            <a:ext cx="21258412" cy="960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wages %&gt;% </a:t>
            </a:r>
          </a:p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(log(income) ~ education + height + sex, data = .)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tidy()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05" name="What does this mean?"/>
          <p:cNvSpPr/>
          <p:nvPr/>
        </p:nvSpPr>
        <p:spPr>
          <a:xfrm>
            <a:off x="6643794" y="3809218"/>
            <a:ext cx="6991748" cy="1637135"/>
          </a:xfrm>
          <a:prstGeom prst="wedgeRoundRectCallout">
            <a:avLst>
              <a:gd name="adj1" fmla="val -22254"/>
              <a:gd name="adj2" fmla="val 29562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mean?</a:t>
            </a:r>
          </a:p>
        </p:txBody>
      </p:sp>
      <p:sp>
        <p:nvSpPr>
          <p:cNvPr id="1706" name="Where is sexmale?"/>
          <p:cNvSpPr/>
          <p:nvPr/>
        </p:nvSpPr>
        <p:spPr>
          <a:xfrm>
            <a:off x="14250584" y="3809217"/>
            <a:ext cx="6022509" cy="1637135"/>
          </a:xfrm>
          <a:prstGeom prst="wedgeRoundRectCallout">
            <a:avLst>
              <a:gd name="adj1" fmla="val -177614"/>
              <a:gd name="adj2" fmla="val 300485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Where is sexmale?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5" grpId="0" animBg="1"/>
      <p:bldP spid="170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10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1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-0.461747002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0.038941592 -11.857425  5.022841e-32</a:t>
            </a:r>
          </a:p>
        </p:txBody>
      </p:sp>
      <p:sp>
        <p:nvSpPr>
          <p:cNvPr id="1712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13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3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17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8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0.006726614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0.004792698   1.403513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0.461747002 0.038941592 -11.857425  5.022841e-32</a:t>
            </a:r>
          </a:p>
        </p:txBody>
      </p:sp>
      <p:sp>
        <p:nvSpPr>
          <p:cNvPr id="1719" name="For factors, R treats the first level as the baseline level, e.g. the mean log(income) for a male is:…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For factors, R treats the first level as the baseline level, e.g. the mean log(income) for a 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</a:t>
            </a:r>
          </a:p>
        </p:txBody>
      </p:sp>
      <p:sp>
        <p:nvSpPr>
          <p:cNvPr id="1720" name="Each additional level gets a coefficient that acts as an adjustment between the baseline level and the additional level, e.g. the mean income for a female is:…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additional level gets a coefficient that acts as an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adjustment</a:t>
            </a:r>
            <a:r>
              <a:t> between the baseline level and the additional level, e.g. the mean income for a female is:</a:t>
            </a:r>
          </a:p>
          <a:p>
            <a: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log(income) = 8.25 + 0.15 * education + 0 * height - 0.46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4" name="Rectangle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5" name="##          term     estimate   std.error  statistic       p.value…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9250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term     estimate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std.error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statistic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(Intercept)  8.250422260 0.334703051  24.649976 4.681336e-127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education  0.147983063 0.005196676  28.476486 5.164290e-166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height  0.006726614 0.004792698   1.403513  1.605229e-01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sexfemale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0.461747002 0.038941592 -11.857425  5.022841e-32</a:t>
            </a:r>
          </a:p>
        </p:txBody>
      </p:sp>
      <p:sp>
        <p:nvSpPr>
          <p:cNvPr id="1726" name="But what does all of this look like?"/>
          <p:cNvSpPr txBox="1"/>
          <p:nvPr/>
        </p:nvSpPr>
        <p:spPr>
          <a:xfrm>
            <a:off x="4007752" y="783942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what does all of this look like?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model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model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visualization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731" name="Use a broom function and ggplot2 to make a line graph of height vs .fitted for our heights model, mod_h.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broom function and ggplot2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for our heights model, </a:t>
            </a:r>
            <a:r>
              <a:rPr b="1"/>
              <a:t>mod_h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000" i="1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Bonus: Overlay the plot on the original data points.</a:t>
            </a:r>
          </a:p>
        </p:txBody>
      </p:sp>
      <p:pic>
        <p:nvPicPr>
          <p:cNvPr id="173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6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37" name="mod_h %&gt;%…"/>
          <p:cNvSpPr txBox="1"/>
          <p:nvPr/>
        </p:nvSpPr>
        <p:spPr>
          <a:xfrm>
            <a:off x="897357" y="537141"/>
            <a:ext cx="22589285" cy="40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augment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wages)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38" name="Rplot03.png" descr="Rplot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9612" y="4948066"/>
            <a:ext cx="13704776" cy="8503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42" name="Rectangle"/>
          <p:cNvSpPr/>
          <p:nvPr/>
        </p:nvSpPr>
        <p:spPr>
          <a:xfrm>
            <a:off x="753799" y="535463"/>
            <a:ext cx="22876402" cy="50962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3" name="mod_h %&gt;%…"/>
          <p:cNvSpPr txBox="1"/>
          <p:nvPr/>
        </p:nvSpPr>
        <p:spPr>
          <a:xfrm>
            <a:off x="897357" y="537141"/>
            <a:ext cx="22589286" cy="509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.fitted)) +</a:t>
            </a:r>
          </a:p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 = log(income)), alpha = 0.1)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"blue"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744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9064" y="5685590"/>
            <a:ext cx="12985872" cy="8057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44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23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4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5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6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8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9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0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1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2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45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3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67" name="Line"/>
          <p:cNvSpPr/>
          <p:nvPr/>
        </p:nvSpPr>
        <p:spPr>
          <a:xfrm flipH="1">
            <a:off x="9463230" y="5054236"/>
            <a:ext cx="5462550" cy="5902230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8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sp>
        <p:nvSpPr>
          <p:cNvPr id="56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57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57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4239 0.000000" pathEditMode="relative">
                                      <p:cBhvr>
                                        <p:cTn id="6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4239 0.000000 L 0.645072 0.000000" pathEditMode="relative">
                                      <p:cBhvr>
                                        <p:cTn id="9" dur="7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20762 0.000000" pathEditMode="relative">
                                      <p:cBhvr>
                                        <p:cTn id="12" dur="7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mph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" grpId="4" animBg="1" advAuto="0"/>
      <p:bldP spid="566" grpId="5" animBg="1" advAuto="0"/>
      <p:bldP spid="571" grpId="6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747" name="Repeat the process to make a line graph of height vs .fitted colored by sex for model mod_ehs. Are the results interpretable?…"/>
          <p:cNvSpPr txBox="1">
            <a:spLocks noGrp="1"/>
          </p:cNvSpPr>
          <p:nvPr>
            <p:ph type="body" sz="half" idx="4294967295"/>
          </p:nvPr>
        </p:nvSpPr>
        <p:spPr>
          <a:xfrm>
            <a:off x="2968511" y="3307065"/>
            <a:ext cx="18446978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Repeat the process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.fitted</a:t>
            </a:r>
            <a:r>
              <a:t> colored by </a:t>
            </a:r>
            <a:r>
              <a:rPr b="1"/>
              <a:t>sex</a:t>
            </a:r>
            <a:r>
              <a:t> for model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facet_wrap(~education)</a:t>
            </a:r>
            <a:r>
              <a:t> to the end of your code. What happens?</a:t>
            </a:r>
          </a:p>
        </p:txBody>
      </p:sp>
      <p:pic>
        <p:nvPicPr>
          <p:cNvPr id="174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7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4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0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2" name="Rectangle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3" name="mod_ehs %&gt;%…"/>
          <p:cNvSpPr txBox="1"/>
          <p:nvPr/>
        </p:nvSpPr>
        <p:spPr>
          <a:xfrm>
            <a:off x="897357" y="537141"/>
            <a:ext cx="22589286" cy="529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 = sex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754" name="Rplot05.pdf" descr="Rplot0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78953" y="4685541"/>
            <a:ext cx="13626094" cy="8856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8" name="Rectangle"/>
          <p:cNvSpPr/>
          <p:nvPr/>
        </p:nvSpPr>
        <p:spPr>
          <a:xfrm>
            <a:off x="753799" y="535463"/>
            <a:ext cx="22876402" cy="51199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59" name="mod_ehs %&gt;%…"/>
          <p:cNvSpPr txBox="1"/>
          <p:nvPr/>
        </p:nvSpPr>
        <p:spPr>
          <a:xfrm>
            <a:off x="897357" y="537141"/>
            <a:ext cx="22589286" cy="490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augment(data = wages)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.fitted, color = sex)) +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algn="l" defTabSz="543305">
              <a:spcBef>
                <a:spcPts val="1300"/>
              </a:spcBef>
              <a:defRPr sz="46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 education)</a:t>
            </a:r>
          </a:p>
        </p:txBody>
      </p:sp>
      <p:pic>
        <p:nvPicPr>
          <p:cNvPr id="1760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6394" y="6221419"/>
            <a:ext cx="11231211" cy="730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3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6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8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810" name="facet_wrap()"/>
          <p:cNvSpPr txBox="1"/>
          <p:nvPr/>
        </p:nvSpPr>
        <p:spPr>
          <a:xfrm>
            <a:off x="4007752" y="1304449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facet_wrap()</a:t>
            </a:r>
          </a:p>
        </p:txBody>
      </p:sp>
      <p:sp>
        <p:nvSpPr>
          <p:cNvPr id="1811" name="Divides plot into subplots based on a grouping variable. &quot;Wraps&quot; subplots into rectangular collection."/>
          <p:cNvSpPr txBox="1"/>
          <p:nvPr/>
        </p:nvSpPr>
        <p:spPr>
          <a:xfrm>
            <a:off x="4004385" y="3680230"/>
            <a:ext cx="16368496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Divides plot into subplots based on a grouping variable. "Wraps" subplots into rectangular collection.</a:t>
            </a:r>
          </a:p>
        </p:txBody>
      </p:sp>
      <p:sp>
        <p:nvSpPr>
          <p:cNvPr id="1812" name="Rectangle"/>
          <p:cNvSpPr/>
          <p:nvPr/>
        </p:nvSpPr>
        <p:spPr>
          <a:xfrm>
            <a:off x="4105943" y="6080741"/>
            <a:ext cx="16267322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13" name="+ facet_wrap(~ var)"/>
          <p:cNvSpPr txBox="1"/>
          <p:nvPr/>
        </p:nvSpPr>
        <p:spPr>
          <a:xfrm>
            <a:off x="6775638" y="6354871"/>
            <a:ext cx="10927933" cy="100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14" name="Name of the grouping variable. No quotes."/>
          <p:cNvSpPr/>
          <p:nvPr/>
        </p:nvSpPr>
        <p:spPr>
          <a:xfrm>
            <a:off x="14212957" y="7972421"/>
            <a:ext cx="6159924" cy="1590261"/>
          </a:xfrm>
          <a:prstGeom prst="wedgeRoundRectCallout">
            <a:avLst>
              <a:gd name="adj1" fmla="val -35355"/>
              <a:gd name="adj2" fmla="val -102500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Name of the grouping variable. No quotes.</a:t>
            </a:r>
          </a:p>
        </p:txBody>
      </p:sp>
      <p:sp>
        <p:nvSpPr>
          <p:cNvPr id="1815" name="Always a ~"/>
          <p:cNvSpPr/>
          <p:nvPr/>
        </p:nvSpPr>
        <p:spPr>
          <a:xfrm>
            <a:off x="9680713" y="7972421"/>
            <a:ext cx="4256773" cy="1590260"/>
          </a:xfrm>
          <a:prstGeom prst="wedgeRoundRectCallout">
            <a:avLst>
              <a:gd name="adj1" fmla="val 47813"/>
              <a:gd name="adj2" fmla="val -110000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Always a ~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8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820" name="How can we compare the predictions of different models?"/>
          <p:cNvSpPr/>
          <p:nvPr/>
        </p:nvSpPr>
        <p:spPr>
          <a:xfrm>
            <a:off x="16234743" y="8260513"/>
            <a:ext cx="7701310" cy="2999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488"/>
                </a:moveTo>
                <a:lnTo>
                  <a:pt x="0" y="3112"/>
                </a:lnTo>
                <a:cubicBezTo>
                  <a:pt x="0" y="1393"/>
                  <a:pt x="543" y="0"/>
                  <a:pt x="1212" y="0"/>
                </a:cubicBezTo>
                <a:lnTo>
                  <a:pt x="20388" y="0"/>
                </a:lnTo>
                <a:cubicBezTo>
                  <a:pt x="21057" y="0"/>
                  <a:pt x="21600" y="1393"/>
                  <a:pt x="21600" y="3112"/>
                </a:cubicBezTo>
                <a:lnTo>
                  <a:pt x="21600" y="18488"/>
                </a:lnTo>
                <a:cubicBezTo>
                  <a:pt x="21600" y="20207"/>
                  <a:pt x="21057" y="21600"/>
                  <a:pt x="20388" y="21600"/>
                </a:cubicBezTo>
                <a:lnTo>
                  <a:pt x="1212" y="21600"/>
                </a:lnTo>
                <a:cubicBezTo>
                  <a:pt x="543" y="21600"/>
                  <a:pt x="0" y="20207"/>
                  <a:pt x="0" y="1848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compare the predictions of different models?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0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visualizing multiple models"/>
          <p:cNvSpPr txBox="1"/>
          <p:nvPr/>
        </p:nvSpPr>
        <p:spPr>
          <a:xfrm>
            <a:off x="2628899" y="3435350"/>
            <a:ext cx="19126202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visualizing multiple models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6" name="Group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824" name="Polygon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5" name="Polygon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6" name="Circle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7" name="Circle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8" name="Circle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9" name="Circle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0" name="Circle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1" name="Circle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2" name="Circle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3" name="Circle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4" name="Circle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5" name="Circle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6" name="Circle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7" name="Circle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8" name="Circle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9" name="Circle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0" name="Circle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1" name="Circle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2" name="Circle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3" name="Circle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4" name="Circle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5" name="Circle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6" name="Circle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7" name="Circle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8" name="Circle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9" name="Circle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0" name="Circle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1" name="Circle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2" name="Circle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3" name="Circle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4" name="Circle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5" name="Circle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6" name="Circle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7" name="Circle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8" name="Circle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9" name="Circle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0" name="Circle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1" name="Circle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2" name="Circle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3" name="Circle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4" name="Circle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5" name="modelr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190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86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11" name="model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</a:t>
            </a:r>
          </a:p>
        </p:txBody>
      </p:sp>
      <p:sp>
        <p:nvSpPr>
          <p:cNvPr id="1912" name="Tidy functions that make it easier to work with models in R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functions that make it easier to work with models in R</a:t>
            </a:r>
          </a:p>
        </p:txBody>
      </p:sp>
      <p:sp>
        <p:nvSpPr>
          <p:cNvPr id="1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0" name="ad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add_predictions()</a:t>
            </a:r>
          </a:p>
        </p:txBody>
      </p:sp>
      <p:sp>
        <p:nvSpPr>
          <p:cNvPr id="1961" name="Uses the values in a data frame to generate a prediction for each case. Overlaps with augment()*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Uses the values in a data frame to generate a prediction for each case. Overlaps with augment()*</a:t>
            </a:r>
          </a:p>
        </p:txBody>
      </p:sp>
      <p:sp>
        <p:nvSpPr>
          <p:cNvPr id="19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63" name="add_predictions(data, model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964" name="Uses this model"/>
          <p:cNvSpPr/>
          <p:nvPr/>
        </p:nvSpPr>
        <p:spPr>
          <a:xfrm>
            <a:off x="7442246" y="8925702"/>
            <a:ext cx="6025481" cy="2236283"/>
          </a:xfrm>
          <a:prstGeom prst="wedgeRoundRectCallout">
            <a:avLst>
              <a:gd name="adj1" fmla="val 93643"/>
              <a:gd name="adj2" fmla="val -114391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Uses this model</a:t>
            </a:r>
          </a:p>
        </p:txBody>
      </p:sp>
      <p:sp>
        <p:nvSpPr>
          <p:cNvPr id="1965" name="To add predictions to these cases"/>
          <p:cNvSpPr/>
          <p:nvPr/>
        </p:nvSpPr>
        <p:spPr>
          <a:xfrm>
            <a:off x="13929014" y="8925703"/>
            <a:ext cx="5675710" cy="2236283"/>
          </a:xfrm>
          <a:prstGeom prst="wedgeRoundRectCallout">
            <a:avLst>
              <a:gd name="adj1" fmla="val -51303"/>
              <a:gd name="adj2" fmla="val -11083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To add predictions to these cases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Screen Shot 2017-08-08 at 3.14.05 PM.png" descr="Screen Shot 2017-08-08 at 3.14.05 PM.png"/>
          <p:cNvPicPr>
            <a:picLocks noChangeAspect="1"/>
          </p:cNvPicPr>
          <p:nvPr/>
        </p:nvPicPr>
        <p:blipFill>
          <a:blip r:embed="rId2">
            <a:extLst/>
          </a:blip>
          <a:srcRect t="4537"/>
          <a:stretch>
            <a:fillRect/>
          </a:stretch>
        </p:blipFill>
        <p:spPr>
          <a:xfrm>
            <a:off x="2010171" y="3429860"/>
            <a:ext cx="20363748" cy="9513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12" name="Rectangle"/>
          <p:cNvSpPr/>
          <p:nvPr/>
        </p:nvSpPr>
        <p:spPr>
          <a:xfrm>
            <a:off x="2370749" y="1144574"/>
            <a:ext cx="1964250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3" name="wages %&gt;% add_predictions(mod_h)"/>
          <p:cNvSpPr txBox="1"/>
          <p:nvPr/>
        </p:nvSpPr>
        <p:spPr>
          <a:xfrm>
            <a:off x="2654006" y="1514551"/>
            <a:ext cx="19355387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14" name="Oval"/>
          <p:cNvSpPr/>
          <p:nvPr/>
        </p:nvSpPr>
        <p:spPr>
          <a:xfrm>
            <a:off x="19985181" y="3121029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595" name="Group"/>
          <p:cNvGrpSpPr/>
          <p:nvPr/>
        </p:nvGrpSpPr>
        <p:grpSpPr>
          <a:xfrm>
            <a:off x="17351930" y="5113806"/>
            <a:ext cx="5331111" cy="5888330"/>
            <a:chOff x="622300" y="0"/>
            <a:chExt cx="5331110" cy="5888329"/>
          </a:xfrm>
        </p:grpSpPr>
        <p:sp>
          <p:nvSpPr>
            <p:cNvPr id="574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5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6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7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8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9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0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1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2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3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4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5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6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7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8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9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0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1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2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4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96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18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597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99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0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1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2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3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4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5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6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7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8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9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0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1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2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3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4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5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6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7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19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20" name="What is the model function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</a:t>
            </a:r>
            <a:r>
              <a:rPr b="1">
                <a:solidFill>
                  <a:srgbClr val="78AAD6"/>
                </a:solidFill>
              </a:rPr>
              <a:t>model function</a:t>
            </a:r>
            <a:r>
              <a:t>?</a:t>
            </a:r>
          </a:p>
        </p:txBody>
      </p:sp>
      <p:sp>
        <p:nvSpPr>
          <p:cNvPr id="621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2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23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16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7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8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9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0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1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2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3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4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5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6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7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8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9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0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1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2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3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4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5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6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7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8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9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0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1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2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3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4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5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6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7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8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9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0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1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2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3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4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5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6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7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0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060" name="spread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spread_predictions()</a:t>
            </a:r>
          </a:p>
        </p:txBody>
      </p:sp>
      <p:sp>
        <p:nvSpPr>
          <p:cNvPr id="2061" name="Adds predictions for multiple models, each in their own column.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Adds predictions for multiple models, each in their own column.</a:t>
            </a:r>
          </a:p>
        </p:txBody>
      </p:sp>
      <p:sp>
        <p:nvSpPr>
          <p:cNvPr id="2062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3" name="spread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spread_predictions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064" name="Adds predictions from each of these models"/>
          <p:cNvSpPr/>
          <p:nvPr/>
        </p:nvSpPr>
        <p:spPr>
          <a:xfrm>
            <a:off x="8393248" y="8723480"/>
            <a:ext cx="5130960" cy="2017623"/>
          </a:xfrm>
          <a:prstGeom prst="wedgeRoundRectCallout">
            <a:avLst>
              <a:gd name="adj1" fmla="val 108565"/>
              <a:gd name="adj2" fmla="val -111886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Adds predictions from each of these models</a:t>
            </a:r>
          </a:p>
        </p:txBody>
      </p:sp>
      <p:sp>
        <p:nvSpPr>
          <p:cNvPr id="2065" name="To the cases in this data frame"/>
          <p:cNvSpPr/>
          <p:nvPr/>
        </p:nvSpPr>
        <p:spPr>
          <a:xfrm>
            <a:off x="13929014" y="8723480"/>
            <a:ext cx="5675710" cy="2017624"/>
          </a:xfrm>
          <a:prstGeom prst="wedgeRoundRectCallout">
            <a:avLst>
              <a:gd name="adj1" fmla="val -27487"/>
              <a:gd name="adj2" fmla="val -104004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the cases in this data frame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Screen Shot 2017-08-08 at 3.19.19 PM.png" descr="Screen Shot 2017-08-08 at 3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56" y="3704592"/>
            <a:ext cx="20493088" cy="96593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1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6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1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2" name="Rectangle"/>
          <p:cNvSpPr/>
          <p:nvPr/>
        </p:nvSpPr>
        <p:spPr>
          <a:xfrm>
            <a:off x="2060920" y="518141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3" name="wages %&gt;%…"/>
          <p:cNvSpPr txBox="1"/>
          <p:nvPr/>
        </p:nvSpPr>
        <p:spPr>
          <a:xfrm>
            <a:off x="2204477" y="888119"/>
            <a:ext cx="17556990" cy="2165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spread_predictions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114" name="Oval"/>
          <p:cNvSpPr/>
          <p:nvPr/>
        </p:nvSpPr>
        <p:spPr>
          <a:xfrm>
            <a:off x="13962042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5" name="Oval"/>
          <p:cNvSpPr/>
          <p:nvPr/>
        </p:nvSpPr>
        <p:spPr>
          <a:xfrm>
            <a:off x="16876464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6" name="Oval"/>
          <p:cNvSpPr/>
          <p:nvPr/>
        </p:nvSpPr>
        <p:spPr>
          <a:xfrm>
            <a:off x="19815173" y="3363897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4" grpId="1" animBg="1" advAuto="0"/>
      <p:bldP spid="2115" grpId="2" animBg="1" advAuto="0"/>
      <p:bldP spid="2116" grpId="3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18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19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0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1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2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3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4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5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6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7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8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9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0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1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2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3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4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5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6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7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8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9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0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1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2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3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4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5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6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7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8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9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0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1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2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3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4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5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6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7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8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9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1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162" name="gather_predictions()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gather_predictions()</a:t>
            </a:r>
          </a:p>
        </p:txBody>
      </p:sp>
      <p:sp>
        <p:nvSpPr>
          <p:cNvPr id="2163" name="Adds predictions for multiple models as a pair of key:value columns (model:pred)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Adds predictions for multiple models as a pair of key:value columns (model:pred)</a:t>
            </a:r>
          </a:p>
        </p:txBody>
      </p:sp>
      <p:sp>
        <p:nvSpPr>
          <p:cNvPr id="2164" name="Rectangle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5" name="gather_predictions(data, …)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166" name="Adds predictions from each of these models"/>
          <p:cNvSpPr/>
          <p:nvPr/>
        </p:nvSpPr>
        <p:spPr>
          <a:xfrm>
            <a:off x="8644675" y="8534424"/>
            <a:ext cx="5330543" cy="3030959"/>
          </a:xfrm>
          <a:prstGeom prst="wedgeRoundRectCallout">
            <a:avLst>
              <a:gd name="adj1" fmla="val 89922"/>
              <a:gd name="adj2" fmla="val -8375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Adds predictions from each of these models</a:t>
            </a:r>
          </a:p>
        </p:txBody>
      </p:sp>
      <p:sp>
        <p:nvSpPr>
          <p:cNvPr id="2167" name="To the cases in this data frame (duplicating rows as necessary)"/>
          <p:cNvSpPr/>
          <p:nvPr/>
        </p:nvSpPr>
        <p:spPr>
          <a:xfrm>
            <a:off x="14274181" y="8534425"/>
            <a:ext cx="5330543" cy="3030959"/>
          </a:xfrm>
          <a:prstGeom prst="wedgeRoundRectCallout">
            <a:avLst>
              <a:gd name="adj1" fmla="val -37987"/>
              <a:gd name="adj2" fmla="val -84409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To the cases in this data frame </a:t>
            </a:r>
            <a:r>
              <a:rPr b="0" dirty="0"/>
              <a:t>(duplicating rows as necessary)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Screen Shot 2017-08-08 at 3.22.32 PM.png" descr="Screen Shot 2017-08-08 at 3.22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44" y="4285282"/>
            <a:ext cx="23357912" cy="8891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7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14" name="Rectangle"/>
          <p:cNvSpPr/>
          <p:nvPr/>
        </p:nvSpPr>
        <p:spPr>
          <a:xfrm>
            <a:off x="652283" y="566715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5" name="wages %&gt;%…"/>
          <p:cNvSpPr txBox="1"/>
          <p:nvPr/>
        </p:nvSpPr>
        <p:spPr>
          <a:xfrm>
            <a:off x="795840" y="936692"/>
            <a:ext cx="17556990" cy="216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216" name="Oval"/>
          <p:cNvSpPr/>
          <p:nvPr/>
        </p:nvSpPr>
        <p:spPr>
          <a:xfrm>
            <a:off x="21921393" y="3995356"/>
            <a:ext cx="226061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7" name="Oval"/>
          <p:cNvSpPr/>
          <p:nvPr/>
        </p:nvSpPr>
        <p:spPr>
          <a:xfrm>
            <a:off x="385691" y="3995356"/>
            <a:ext cx="2157773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6" grpId="1" animBg="1" advAuto="0"/>
      <p:bldP spid="2217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2220" name="Use one of spread_predictions() or gather_predictions() to make a line graph of height vs pred colored by model for each of mod_h, mod_eh, and mod_ehs. Are the results interpretable?…"/>
          <p:cNvSpPr txBox="1">
            <a:spLocks noGrp="1"/>
          </p:cNvSpPr>
          <p:nvPr>
            <p:ph type="body" idx="4294967295"/>
          </p:nvPr>
        </p:nvSpPr>
        <p:spPr>
          <a:xfrm>
            <a:off x="884398" y="2112115"/>
            <a:ext cx="22615205" cy="87759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one of </a:t>
            </a:r>
            <a:r>
              <a:rPr b="1"/>
              <a:t>spread_predictions()</a:t>
            </a:r>
            <a:r>
              <a:t> or </a:t>
            </a:r>
            <a:r>
              <a:rPr b="1"/>
              <a:t>gather_predictions()</a:t>
            </a:r>
            <a:r>
              <a:t> to make a line graph of </a:t>
            </a:r>
            <a:r>
              <a:rPr b="1"/>
              <a:t>height</a:t>
            </a:r>
            <a:r>
              <a:t> vs </a:t>
            </a:r>
            <a:r>
              <a:rPr b="1"/>
              <a:t>pred</a:t>
            </a:r>
            <a:r>
              <a:t> colored by </a:t>
            </a:r>
            <a:r>
              <a:rPr b="1"/>
              <a:t>model</a:t>
            </a:r>
            <a:r>
              <a:t> for each of </a:t>
            </a:r>
            <a:r>
              <a:rPr b="1"/>
              <a:t>mod_h</a:t>
            </a:r>
            <a:r>
              <a:t>, </a:t>
            </a:r>
            <a:r>
              <a:rPr b="1"/>
              <a:t>mod_eh</a:t>
            </a:r>
            <a:r>
              <a:t>, and </a:t>
            </a:r>
            <a:r>
              <a:rPr b="1"/>
              <a:t>mod_ehs</a:t>
            </a:r>
            <a:r>
              <a:t>. Are the results interpretable?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</a:t>
            </a:r>
            <a:r>
              <a:rPr b="1"/>
              <a:t>+ facet_grid(sex ~ education)</a:t>
            </a:r>
            <a:r>
              <a:t> to the end of your code. What happens?</a:t>
            </a:r>
          </a:p>
        </p:txBody>
      </p:sp>
      <p:pic>
        <p:nvPicPr>
          <p:cNvPr id="22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221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23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4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5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6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7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8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9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0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1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2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3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4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5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6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7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8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9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0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1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2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3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4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5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6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7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8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9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0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1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2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3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4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5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6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7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8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9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0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1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2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3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4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267" name="Rectangle"/>
          <p:cNvSpPr/>
          <p:nvPr/>
        </p:nvSpPr>
        <p:spPr>
          <a:xfrm>
            <a:off x="128909" y="363536"/>
            <a:ext cx="24035624" cy="46754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8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269" name="Rplot06.png" descr="Rplot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04270" y="5337700"/>
            <a:ext cx="14575460" cy="83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3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71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2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3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4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5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6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7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8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9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0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1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2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3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4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5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6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7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8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9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0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1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2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3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4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5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6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7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8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9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0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1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2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3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4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5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6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7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8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9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0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1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2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3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315" name="Rectangle"/>
          <p:cNvSpPr/>
          <p:nvPr/>
        </p:nvSpPr>
        <p:spPr>
          <a:xfrm>
            <a:off x="128909" y="363536"/>
            <a:ext cx="24035624" cy="57564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6" name="wages %&gt;%…"/>
          <p:cNvSpPr txBox="1"/>
          <p:nvPr/>
        </p:nvSpPr>
        <p:spPr>
          <a:xfrm>
            <a:off x="272467" y="733513"/>
            <a:ext cx="23988974" cy="533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gather_predictions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height,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model))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facet_grid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(sex ~ education)</a:t>
            </a:r>
          </a:p>
        </p:txBody>
      </p:sp>
      <p:pic>
        <p:nvPicPr>
          <p:cNvPr id="2317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954" y="6507383"/>
            <a:ext cx="15639535" cy="6892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1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3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363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30" y="1272997"/>
            <a:ext cx="24044540" cy="1059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7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365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6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7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8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9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0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1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2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3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4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5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6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7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8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9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0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1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2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3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4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5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6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7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8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9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0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1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2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3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4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5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6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7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8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9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0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1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2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3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4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5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6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4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409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  <p:sp>
        <p:nvSpPr>
          <p:cNvPr id="2410" name="Modelr provides the equivalent functions for residuals"/>
          <p:cNvSpPr txBox="1"/>
          <p:nvPr/>
        </p:nvSpPr>
        <p:spPr>
          <a:xfrm>
            <a:off x="2990766" y="2853541"/>
            <a:ext cx="1698963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Modelr provides the equivalent functions for residuals</a:t>
            </a:r>
          </a:p>
        </p:txBody>
      </p:sp>
      <p:sp>
        <p:nvSpPr>
          <p:cNvPr id="2411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12" name="add_residuals()…"/>
          <p:cNvSpPr txBox="1"/>
          <p:nvPr/>
        </p:nvSpPr>
        <p:spPr>
          <a:xfrm>
            <a:off x="13319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13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4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5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9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17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8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9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0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1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2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3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4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5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6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7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8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9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0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1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2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3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4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5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6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7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8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9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0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1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2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3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4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5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6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7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8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9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0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1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2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3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4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5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6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7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8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461" name="Residuals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  <p:sp>
        <p:nvSpPr>
          <p:cNvPr id="2462" name="Modelr provides the equivalent functions for residuals"/>
          <p:cNvSpPr txBox="1"/>
          <p:nvPr/>
        </p:nvSpPr>
        <p:spPr>
          <a:xfrm>
            <a:off x="4181758" y="2853541"/>
            <a:ext cx="16020484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Modelr provides the equivalent functions for residuals</a:t>
            </a:r>
          </a:p>
        </p:txBody>
      </p:sp>
      <p:sp>
        <p:nvSpPr>
          <p:cNvPr id="2463" name="add_predictions()…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464" name="add_residuals()…"/>
          <p:cNvSpPr txBox="1"/>
          <p:nvPr/>
        </p:nvSpPr>
        <p:spPr>
          <a:xfrm>
            <a:off x="13192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465" name="Line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6" name="Line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7" name="Line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8" name="Rectangle"/>
          <p:cNvSpPr/>
          <p:nvPr/>
        </p:nvSpPr>
        <p:spPr>
          <a:xfrm>
            <a:off x="892520" y="737921"/>
            <a:ext cx="18018199" cy="261255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69" name="wages %&gt;%…"/>
          <p:cNvSpPr txBox="1"/>
          <p:nvPr/>
        </p:nvSpPr>
        <p:spPr>
          <a:xfrm>
            <a:off x="1036077" y="1107899"/>
            <a:ext cx="17556990" cy="2116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26" name="Rectangle"/>
          <p:cNvSpPr/>
          <p:nvPr/>
        </p:nvSpPr>
        <p:spPr>
          <a:xfrm>
            <a:off x="17247768" y="978083"/>
            <a:ext cx="5514414" cy="12423359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8" name="Shape"/>
          <p:cNvSpPr/>
          <p:nvPr/>
        </p:nvSpPr>
        <p:spPr>
          <a:xfrm rot="10800000">
            <a:off x="16093471" y="6286500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9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0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1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3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4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5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6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7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8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1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2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3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4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5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6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7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0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672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651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2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4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5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7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8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9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0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1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2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3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4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5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6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8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9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1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3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674" name="What uncertainty is associated with it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</a:t>
            </a:r>
            <a:r>
              <a:rPr b="1">
                <a:solidFill>
                  <a:srgbClr val="A6AAA9"/>
                </a:solidFill>
              </a:rPr>
              <a:t>uncertainty</a:t>
            </a:r>
            <a:r>
              <a:t> is associated with it?</a:t>
            </a:r>
          </a:p>
        </p:txBody>
      </p:sp>
      <p:sp>
        <p:nvSpPr>
          <p:cNvPr id="675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6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677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472" name="Screen Shot 2017-08-08 at 3.38.36 PM.png" descr="Screen Shot 2017-08-08 at 3.38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04" y="3839979"/>
            <a:ext cx="23527192" cy="9717114"/>
          </a:xfrm>
          <a:prstGeom prst="rect">
            <a:avLst/>
          </a:prstGeom>
          <a:ln w="12700">
            <a:miter lim="400000"/>
          </a:ln>
        </p:spPr>
      </p:pic>
      <p:sp>
        <p:nvSpPr>
          <p:cNvPr id="2473" name="Rectangle"/>
          <p:cNvSpPr/>
          <p:nvPr/>
        </p:nvSpPr>
        <p:spPr>
          <a:xfrm>
            <a:off x="610898" y="549870"/>
            <a:ext cx="18018198" cy="2612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4" name="wages %&gt;%…"/>
          <p:cNvSpPr txBox="1"/>
          <p:nvPr/>
        </p:nvSpPr>
        <p:spPr>
          <a:xfrm>
            <a:off x="754455" y="919848"/>
            <a:ext cx="17556990" cy="21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75" name="Oval"/>
          <p:cNvSpPr/>
          <p:nvPr/>
        </p:nvSpPr>
        <p:spPr>
          <a:xfrm>
            <a:off x="21848249" y="3558192"/>
            <a:ext cx="2334801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5" grpId="1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pdf-model-6.pdf" descr="pdf-model-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7650" y="4608063"/>
            <a:ext cx="13728700" cy="8599296"/>
          </a:xfrm>
          <a:prstGeom prst="rect">
            <a:avLst/>
          </a:prstGeom>
          <a:ln w="12700">
            <a:miter lim="400000"/>
          </a:ln>
        </p:spPr>
      </p:pic>
      <p:sp>
        <p:nvSpPr>
          <p:cNvPr id="247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2479" name="Use a modelr residual function with geom_bin2d, geom_smooth, and facetting to make this plot that compares patterns in the residuals."/>
          <p:cNvSpPr txBox="1">
            <a:spLocks noGrp="1"/>
          </p:cNvSpPr>
          <p:nvPr>
            <p:ph type="body" sz="quarter" idx="4294967295"/>
          </p:nvPr>
        </p:nvSpPr>
        <p:spPr>
          <a:xfrm>
            <a:off x="884398" y="2112115"/>
            <a:ext cx="22615205" cy="25627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modelr residual function with </a:t>
            </a:r>
            <a:r>
              <a:rPr b="1"/>
              <a:t>geom_bin2d</a:t>
            </a:r>
            <a:r>
              <a:t>, </a:t>
            </a:r>
            <a:r>
              <a:rPr b="1"/>
              <a:t>geom_smooth</a:t>
            </a:r>
            <a:r>
              <a:t>, and </a:t>
            </a:r>
            <a:r>
              <a:rPr b="1"/>
              <a:t>facetting</a:t>
            </a:r>
            <a:r>
              <a:t> to make this plot that compares patterns in the residuals.</a:t>
            </a:r>
          </a:p>
        </p:txBody>
      </p:sp>
      <p:pic>
        <p:nvPicPr>
          <p:cNvPr id="248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24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80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8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526" name="Rectangle"/>
          <p:cNvSpPr/>
          <p:nvPr/>
        </p:nvSpPr>
        <p:spPr>
          <a:xfrm>
            <a:off x="1846708" y="2792221"/>
            <a:ext cx="20690584" cy="775523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7" name="wages %&gt;%…"/>
          <p:cNvSpPr txBox="1"/>
          <p:nvPr/>
        </p:nvSpPr>
        <p:spPr>
          <a:xfrm>
            <a:off x="1990265" y="3162198"/>
            <a:ext cx="20493090" cy="6646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gather_residuals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mod_ehs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afqt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geom_bin2d()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(~model)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52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5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573" name="pdf-model-6.pdf" descr="pdf-model-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8813" y="391828"/>
            <a:ext cx="20646374" cy="12932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57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2577" name="Use glance(), tidy(), and augment() to return model values in a data frame."/>
          <p:cNvSpPr txBox="1"/>
          <p:nvPr/>
        </p:nvSpPr>
        <p:spPr>
          <a:xfrm>
            <a:off x="5809798" y="3076065"/>
            <a:ext cx="1487039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glance()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tidy()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augment()</a:t>
            </a:r>
            <a:r>
              <a:t> to return model values in a data frame.</a:t>
            </a:r>
          </a:p>
        </p:txBody>
      </p:sp>
      <p:sp>
        <p:nvSpPr>
          <p:cNvPr id="2578" name="Use add_predictions() or gather_predictions() or spread_predictions() to visualize predictions."/>
          <p:cNvSpPr txBox="1"/>
          <p:nvPr/>
        </p:nvSpPr>
        <p:spPr>
          <a:xfrm>
            <a:off x="5809798" y="6086520"/>
            <a:ext cx="1601094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8FB270"/>
                </a:solidFill>
              </a:rPr>
              <a:t>add_predictions()</a:t>
            </a:r>
            <a:r>
              <a:t> or </a:t>
            </a:r>
            <a:r>
              <a:rPr b="1">
                <a:solidFill>
                  <a:srgbClr val="92B573"/>
                </a:solidFill>
              </a:rPr>
              <a:t>gather_predictions()</a:t>
            </a:r>
            <a:r>
              <a:t> or </a:t>
            </a:r>
            <a:r>
              <a:rPr b="1">
                <a:solidFill>
                  <a:srgbClr val="93B675"/>
                </a:solidFill>
              </a:rPr>
              <a:t>spread_predictions()</a:t>
            </a:r>
            <a:r>
              <a:t> to visualize predictions.</a:t>
            </a:r>
          </a:p>
        </p:txBody>
      </p:sp>
      <p:sp>
        <p:nvSpPr>
          <p:cNvPr id="2579" name="Use add_residuals() or gather_residuals() or spread_residuals() to visualize residuals."/>
          <p:cNvSpPr txBox="1"/>
          <p:nvPr/>
        </p:nvSpPr>
        <p:spPr>
          <a:xfrm>
            <a:off x="5809798" y="9096974"/>
            <a:ext cx="15575833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>
                <a:solidFill>
                  <a:srgbClr val="919191"/>
                </a:solidFill>
              </a:rPr>
              <a:t>add_residuals()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gather_residuals()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spread_residuals()</a:t>
            </a:r>
            <a:r>
              <a:t> to visualize residuals.</a:t>
            </a:r>
          </a:p>
        </p:txBody>
      </p:sp>
      <p:grpSp>
        <p:nvGrpSpPr>
          <p:cNvPr id="2622" name="Group"/>
          <p:cNvGrpSpPr/>
          <p:nvPr/>
        </p:nvGrpSpPr>
        <p:grpSpPr>
          <a:xfrm>
            <a:off x="2733035" y="9426940"/>
            <a:ext cx="2194934" cy="2534491"/>
            <a:chOff x="169778" y="0"/>
            <a:chExt cx="2194933" cy="2534490"/>
          </a:xfrm>
        </p:grpSpPr>
        <p:sp>
          <p:nvSpPr>
            <p:cNvPr id="2580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1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2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3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4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5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6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7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8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9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0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1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2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3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4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5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6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7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8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9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0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1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2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3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4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5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6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7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8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9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0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1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2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3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4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5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6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7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8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9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0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1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grpSp>
        <p:nvGrpSpPr>
          <p:cNvPr id="2665" name="Group"/>
          <p:cNvGrpSpPr/>
          <p:nvPr/>
        </p:nvGrpSpPr>
        <p:grpSpPr>
          <a:xfrm>
            <a:off x="2733035" y="6416485"/>
            <a:ext cx="2194934" cy="2534492"/>
            <a:chOff x="169778" y="0"/>
            <a:chExt cx="2194933" cy="2534490"/>
          </a:xfrm>
        </p:grpSpPr>
        <p:sp>
          <p:nvSpPr>
            <p:cNvPr id="2623" name="Polygon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4" name="Polygon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5" name="Circle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6" name="Circle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7" name="Circle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8" name="Circle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9" name="Circle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0" name="Circle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1" name="Circle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2" name="Circle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3" name="Circle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4" name="Circle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5" name="Circle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6" name="Circle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7" name="Circle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8" name="Circle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9" name="Circle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0" name="Circle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1" name="Circle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2" name="Circle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3" name="Circle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4" name="Circle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5" name="Circle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6" name="Circle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7" name="Circle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8" name="Circle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9" name="Circle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0" name="Circle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1" name="Circle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2" name="Circle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3" name="Circle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4" name="Circle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5" name="Circle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6" name="Circle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7" name="Circle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8" name="Circle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9" name="Circle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0" name="Circle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1" name="Circle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2" name="Circle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3" name="Circle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4" name="modelr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pic>
        <p:nvPicPr>
          <p:cNvPr id="2666" name="broom.png" descr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4698" y="3403275"/>
            <a:ext cx="2191608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7247768" y="978083"/>
            <a:ext cx="5514414" cy="13420343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Shape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2" name="Shape"/>
          <p:cNvSpPr/>
          <p:nvPr/>
        </p:nvSpPr>
        <p:spPr>
          <a:xfrm rot="10800000">
            <a:off x="16093471" y="6281873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3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72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0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1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729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730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731" name="How &quot;good&quot; is the model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"good" is the model?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53 -0.111179" pathEditMode="relative">
                                      <p:cBhvr>
                                        <p:cTn id="6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3 -0.046559" pathEditMode="relative">
                                      <p:cBhvr>
                                        <p:cTn id="9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22 0.092413" pathEditMode="relative">
                                      <p:cBhvr>
                                        <p:cTn id="12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78 0.055587" pathEditMode="relative">
                                      <p:cBhvr>
                                        <p:cTn id="15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13 -0.157563" pathEditMode="relative">
                                      <p:cBhvr>
                                        <p:cTn id="18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5 0.138626" pathEditMode="relative">
                                      <p:cBhvr>
                                        <p:cTn id="21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15 -0.092419" pathEditMode="relative">
                                      <p:cBhvr>
                                        <p:cTn id="24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27 0.046327" pathEditMode="relative">
                                      <p:cBhvr>
                                        <p:cTn id="27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16 -0.185409" pathEditMode="relative">
                                      <p:cBhvr>
                                        <p:cTn id="30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53 0.092437" pathEditMode="relative">
                                      <p:cBhvr>
                                        <p:cTn id="33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26 -0.027608" pathEditMode="relative">
                                      <p:cBhvr>
                                        <p:cTn id="36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12 -0.083767" pathEditMode="relative">
                                      <p:cBhvr>
                                        <p:cTn id="39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72 -0.120177" pathEditMode="relative">
                                      <p:cBhvr>
                                        <p:cTn id="4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30 0.120586" pathEditMode="relative">
                                      <p:cBhvr>
                                        <p:cTn id="4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51 0.184922" pathEditMode="relative">
                                      <p:cBhvr>
                                        <p:cTn id="48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51 0.092155" pathEditMode="relative">
                                      <p:cBhvr>
                                        <p:cTn id="51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35 0.037231" pathEditMode="relative">
                                      <p:cBhvr>
                                        <p:cTn id="54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84 -0.157741" pathEditMode="relative">
                                      <p:cBhvr>
                                        <p:cTn id="57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89 0.037438" pathEditMode="relative">
                                      <p:cBhvr>
                                        <p:cTn id="60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26 0.147817" pathEditMode="relative">
                                      <p:cBhvr>
                                        <p:cTn id="63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06 -0.185620" pathEditMode="relative">
                                      <p:cBhvr>
                                        <p:cTn id="66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106 0.190152" pathEditMode="relative">
                                      <p:cBhvr>
                                        <p:cTn id="69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53 -0.111179 L -0.000153 0.064746" pathEditMode="relative">
                                      <p:cBhvr>
                                        <p:cTn id="73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43 -0.046559 L 0.000243 0.016404" pathEditMode="relative">
                                      <p:cBhvr>
                                        <p:cTn id="76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22 0.092413 L -0.000222 -0.052957" pathEditMode="relative">
                                      <p:cBhvr>
                                        <p:cTn id="7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8 0.055587 L 0.000178 -0.028673" pathEditMode="relative">
                                      <p:cBhvr>
                                        <p:cTn id="82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13 -0.157563 L -0.000113 0.080400" pathEditMode="relative">
                                      <p:cBhvr>
                                        <p:cTn id="8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15 0.138626 L 0.000115 -0.103967" pathEditMode="relative">
                                      <p:cBhvr>
                                        <p:cTn id="88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15 -0.092419 L 0.000115 0.043693" pathEditMode="relative">
                                      <p:cBhvr>
                                        <p:cTn id="91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27 0.046327 L 0.000227 -0.046265" pathEditMode="relative">
                                      <p:cBhvr>
                                        <p:cTn id="9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16 -0.185409 L -0.000016 0.124777" pathEditMode="relative">
                                      <p:cBhvr>
                                        <p:cTn id="97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53 0.092437 L 0.000053 -0.052934" pathEditMode="relative">
                                      <p:cBhvr>
                                        <p:cTn id="100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26 -0.027608 L -0.000126 0.000170" pathEditMode="relative">
                                      <p:cBhvr>
                                        <p:cTn id="103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12 -0.083767 L -0.000012 0.061603" pathEditMode="relative">
                                      <p:cBhvr>
                                        <p:cTn id="10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72 -0.120177 L -0.000072 0.073342" pathEditMode="relative">
                                      <p:cBhvr>
                                        <p:cTn id="10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0 0.120586 L -0.000130 -0.103488" pathEditMode="relative">
                                      <p:cBhvr>
                                        <p:cTn id="112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51 0.184922 L 0.000151 -0.190078" pathEditMode="relative">
                                      <p:cBhvr>
                                        <p:cTn id="115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51 0.092155 L 0.000151 -0.058771" pathEditMode="relative">
                                      <p:cBhvr>
                                        <p:cTn id="118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35 0.037231 L 0.000035 -0.008139" pathEditMode="relative">
                                      <p:cBhvr>
                                        <p:cTn id="121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84 -0.157741 L -0.000084 0.036703" pathEditMode="relative">
                                      <p:cBhvr>
                                        <p:cTn id="124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89 0.037438 L 0.000089 -0.022748" pathEditMode="relative">
                                      <p:cBhvr>
                                        <p:cTn id="127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26 0.147817 L 0.000026 -0.104034" pathEditMode="relative">
                                      <p:cBhvr>
                                        <p:cTn id="130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" presetClass="emph" presetSubtype="0" accel="50000" decel="50000" fill="hold" grpId="4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68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6 0.190152 L -0.016583 0.252656" pathEditMode="relative">
                                      <p:cBhvr>
                                        <p:cTn id="136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accel="50000" decel="50000" fill="hold" grpId="4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68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06 -0.185620 L -0.016583 -0.189323" pathEditMode="relative">
                                      <p:cBhvr>
                                        <p:cTn id="142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45" animBg="1" advAuto="0"/>
      <p:bldP spid="682" grpId="4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34" name="Circle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5" name="Circle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6" name="Circle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7" name="Circle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8" name="Circle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9" name="Circle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0" name="Circle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Circle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2" name="Circle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3" name="Circle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4" name="Circle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Circle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6" name="Circle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7" name="Circle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8" name="Circle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9" name="Circle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0" name="Circle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1" name="Circle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2" name="Circle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3" name="Circle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4" name="Circle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5" name="Algorithm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Algorithm</a:t>
            </a:r>
          </a:p>
        </p:txBody>
      </p:sp>
      <p:grpSp>
        <p:nvGrpSpPr>
          <p:cNvPr id="777" name="Group"/>
          <p:cNvGrpSpPr/>
          <p:nvPr/>
        </p:nvGrpSpPr>
        <p:grpSpPr>
          <a:xfrm>
            <a:off x="1618754" y="5121135"/>
            <a:ext cx="5331111" cy="5888331"/>
            <a:chOff x="622300" y="0"/>
            <a:chExt cx="5331110" cy="5888329"/>
          </a:xfrm>
        </p:grpSpPr>
        <p:sp>
          <p:nvSpPr>
            <p:cNvPr id="756" name="Circle"/>
            <p:cNvSpPr/>
            <p:nvPr/>
          </p:nvSpPr>
          <p:spPr>
            <a:xfrm>
              <a:off x="56852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7" name="Circle"/>
            <p:cNvSpPr/>
            <p:nvPr/>
          </p:nvSpPr>
          <p:spPr>
            <a:xfrm>
              <a:off x="47198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8" name="Circle"/>
            <p:cNvSpPr/>
            <p:nvPr/>
          </p:nvSpPr>
          <p:spPr>
            <a:xfrm>
              <a:off x="50148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9" name="Circle"/>
            <p:cNvSpPr/>
            <p:nvPr/>
          </p:nvSpPr>
          <p:spPr>
            <a:xfrm>
              <a:off x="56852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0" name="Circle"/>
            <p:cNvSpPr/>
            <p:nvPr/>
          </p:nvSpPr>
          <p:spPr>
            <a:xfrm>
              <a:off x="51757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1" name="Circle"/>
            <p:cNvSpPr/>
            <p:nvPr/>
          </p:nvSpPr>
          <p:spPr>
            <a:xfrm>
              <a:off x="46661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2" name="Circle"/>
            <p:cNvSpPr/>
            <p:nvPr/>
          </p:nvSpPr>
          <p:spPr>
            <a:xfrm>
              <a:off x="28795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3" name="Circle"/>
            <p:cNvSpPr/>
            <p:nvPr/>
          </p:nvSpPr>
          <p:spPr>
            <a:xfrm>
              <a:off x="42158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4" name="Circle"/>
            <p:cNvSpPr/>
            <p:nvPr/>
          </p:nvSpPr>
          <p:spPr>
            <a:xfrm>
              <a:off x="38080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5" name="Circle"/>
            <p:cNvSpPr/>
            <p:nvPr/>
          </p:nvSpPr>
          <p:spPr>
            <a:xfrm>
              <a:off x="35398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Circle"/>
            <p:cNvSpPr/>
            <p:nvPr/>
          </p:nvSpPr>
          <p:spPr>
            <a:xfrm>
              <a:off x="33521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Circle"/>
            <p:cNvSpPr/>
            <p:nvPr/>
          </p:nvSpPr>
          <p:spPr>
            <a:xfrm>
              <a:off x="30429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Circle"/>
            <p:cNvSpPr/>
            <p:nvPr/>
          </p:nvSpPr>
          <p:spPr>
            <a:xfrm>
              <a:off x="22794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Circle"/>
            <p:cNvSpPr/>
            <p:nvPr/>
          </p:nvSpPr>
          <p:spPr>
            <a:xfrm>
              <a:off x="17699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0" name="Circle"/>
            <p:cNvSpPr/>
            <p:nvPr/>
          </p:nvSpPr>
          <p:spPr>
            <a:xfrm>
              <a:off x="10190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Circle"/>
            <p:cNvSpPr/>
            <p:nvPr/>
          </p:nvSpPr>
          <p:spPr>
            <a:xfrm>
              <a:off x="19040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Circle"/>
            <p:cNvSpPr/>
            <p:nvPr/>
          </p:nvSpPr>
          <p:spPr>
            <a:xfrm>
              <a:off x="22794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Circle"/>
            <p:cNvSpPr/>
            <p:nvPr/>
          </p:nvSpPr>
          <p:spPr>
            <a:xfrm>
              <a:off x="12335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Circle"/>
            <p:cNvSpPr/>
            <p:nvPr/>
          </p:nvSpPr>
          <p:spPr>
            <a:xfrm>
              <a:off x="46661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Circle"/>
            <p:cNvSpPr/>
            <p:nvPr/>
          </p:nvSpPr>
          <p:spPr>
            <a:xfrm>
              <a:off x="62230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6" name="Circle"/>
            <p:cNvSpPr/>
            <p:nvPr/>
          </p:nvSpPr>
          <p:spPr>
            <a:xfrm>
              <a:off x="27085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8" name="Data"/>
          <p:cNvSpPr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</a:t>
            </a:r>
          </a:p>
        </p:txBody>
      </p:sp>
      <p:sp>
        <p:nvSpPr>
          <p:cNvPr id="779" name="What are the residuals?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are the </a:t>
            </a:r>
            <a:r>
              <a:rPr b="1">
                <a:solidFill>
                  <a:srgbClr val="A0BB82"/>
                </a:solidFill>
              </a:rPr>
              <a:t>residuals</a:t>
            </a:r>
            <a:r>
              <a:t>?</a:t>
            </a:r>
          </a:p>
        </p:txBody>
      </p:sp>
      <p:sp>
        <p:nvSpPr>
          <p:cNvPr id="780" name="Line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81" name="Model Function"/>
          <p:cNvSpPr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 Function</a:t>
            </a:r>
          </a:p>
        </p:txBody>
      </p:sp>
      <p:sp>
        <p:nvSpPr>
          <p:cNvPr id="782" name="Mode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  <p:sp>
        <p:nvSpPr>
          <p:cNvPr id="783" name="Line"/>
          <p:cNvSpPr/>
          <p:nvPr/>
        </p:nvSpPr>
        <p:spPr>
          <a:xfrm flipV="1">
            <a:off x="17486015" y="9670247"/>
            <a:ext cx="1" cy="1064130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17882768" y="9959173"/>
            <a:ext cx="1" cy="3507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18097306" y="10073472"/>
            <a:ext cx="1" cy="80153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18633647" y="9489505"/>
            <a:ext cx="1" cy="404537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7" name="Line"/>
          <p:cNvSpPr/>
          <p:nvPr/>
        </p:nvSpPr>
        <p:spPr>
          <a:xfrm flipV="1">
            <a:off x="19143174" y="8948347"/>
            <a:ext cx="1" cy="14106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8" name="Line"/>
          <p:cNvSpPr/>
          <p:nvPr/>
        </p:nvSpPr>
        <p:spPr>
          <a:xfrm flipV="1">
            <a:off x="18767734" y="8152598"/>
            <a:ext cx="1" cy="1201015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19143175" y="8298647"/>
            <a:ext cx="1" cy="6463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19572249" y="8482797"/>
            <a:ext cx="1" cy="6209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1" name="Line"/>
          <p:cNvSpPr/>
          <p:nvPr/>
        </p:nvSpPr>
        <p:spPr>
          <a:xfrm flipV="1">
            <a:off x="19906701" y="8118106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2" name="Line"/>
          <p:cNvSpPr/>
          <p:nvPr/>
        </p:nvSpPr>
        <p:spPr>
          <a:xfrm flipV="1">
            <a:off x="20215861" y="7689934"/>
            <a:ext cx="1" cy="10273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21079548" y="6858110"/>
            <a:ext cx="1" cy="13725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20403582" y="6724760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Line"/>
          <p:cNvSpPr/>
          <p:nvPr/>
        </p:nvSpPr>
        <p:spPr>
          <a:xfrm flipV="1">
            <a:off x="19743273" y="6597760"/>
            <a:ext cx="1" cy="169996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20671752" y="6238985"/>
            <a:ext cx="1" cy="1064129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21529902" y="6372757"/>
            <a:ext cx="1" cy="7607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21583536" y="6307878"/>
            <a:ext cx="1" cy="15571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22039427" y="5818814"/>
            <a:ext cx="1" cy="3888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Line"/>
          <p:cNvSpPr/>
          <p:nvPr/>
        </p:nvSpPr>
        <p:spPr>
          <a:xfrm flipV="1">
            <a:off x="22548955" y="5267435"/>
            <a:ext cx="1" cy="16000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21878526" y="5444353"/>
            <a:ext cx="1" cy="549276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21529902" y="6360682"/>
            <a:ext cx="1" cy="265514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99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99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99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99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6"/>
                            </p:stCondLst>
                            <p:childTnLst>
                              <p:par>
                                <p:cTn id="21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99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5"/>
                            </p:stCondLst>
                            <p:childTnLst>
                              <p:par>
                                <p:cTn id="25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499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4"/>
                            </p:stCondLst>
                            <p:childTnLst>
                              <p:par>
                                <p:cTn id="29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99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3"/>
                            </p:stCondLst>
                            <p:childTnLst>
                              <p:par>
                                <p:cTn id="33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99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2"/>
                            </p:stCondLst>
                            <p:childTnLst>
                              <p:par>
                                <p:cTn id="37" presetID="2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99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1"/>
                            </p:stCondLst>
                            <p:childTnLst>
                              <p:par>
                                <p:cTn id="41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499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90"/>
                            </p:stCondLst>
                            <p:childTnLst>
                              <p:par>
                                <p:cTn id="45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499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89"/>
                            </p:stCondLst>
                            <p:childTnLst>
                              <p:par>
                                <p:cTn id="49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499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88"/>
                            </p:stCondLst>
                            <p:childTnLst>
                              <p:par>
                                <p:cTn id="53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499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87"/>
                            </p:stCondLst>
                            <p:childTnLst>
                              <p:par>
                                <p:cTn id="57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499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86"/>
                            </p:stCondLst>
                            <p:childTnLst>
                              <p:par>
                                <p:cTn id="61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499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85"/>
                            </p:stCondLst>
                            <p:childTnLst>
                              <p:par>
                                <p:cTn id="65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499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84"/>
                            </p:stCondLst>
                            <p:childTnLst>
                              <p:par>
                                <p:cTn id="69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499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ID="22" presetClass="entr" presetSubtype="4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499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982"/>
                            </p:stCondLst>
                            <p:childTnLst>
                              <p:par>
                                <p:cTn id="77" presetID="22" presetClass="entr" presetSubtype="1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499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81"/>
                            </p:stCondLst>
                            <p:childTnLst>
                              <p:par>
                                <p:cTn id="81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499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18" animBg="1" advAuto="0"/>
      <p:bldP spid="784" grpId="17" animBg="1" advAuto="0"/>
      <p:bldP spid="785" grpId="9" animBg="1" advAuto="0"/>
      <p:bldP spid="786" grpId="8" animBg="1" advAuto="0"/>
      <p:bldP spid="787" grpId="7" animBg="1" advAuto="0"/>
      <p:bldP spid="788" grpId="16" animBg="1" advAuto="0"/>
      <p:bldP spid="789" grpId="15" animBg="1" advAuto="0"/>
      <p:bldP spid="790" grpId="6" animBg="1" advAuto="0"/>
      <p:bldP spid="791" grpId="5" animBg="1" advAuto="0"/>
      <p:bldP spid="792" grpId="14" animBg="1" advAuto="0"/>
      <p:bldP spid="793" grpId="3" animBg="1" advAuto="0"/>
      <p:bldP spid="794" grpId="12" animBg="1" advAuto="0"/>
      <p:bldP spid="795" grpId="13" animBg="1" advAuto="0"/>
      <p:bldP spid="796" grpId="11" animBg="1" advAuto="0"/>
      <p:bldP spid="797" grpId="20" animBg="1" advAuto="0"/>
      <p:bldP spid="798" grpId="19" animBg="1" advAuto="0"/>
      <p:bldP spid="799" grpId="1" animBg="1" advAuto="0"/>
      <p:bldP spid="800" grpId="2" animBg="1" advAuto="0"/>
      <p:bldP spid="801" grpId="10" animBg="1" advAuto="0"/>
      <p:bldP spid="802" grpId="4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2546</Words>
  <Application>Microsoft Office PowerPoint</Application>
  <PresentationFormat>Custom</PresentationFormat>
  <Paragraphs>506</Paragraphs>
  <Slides>75</Slides>
  <Notes>0</Notes>
  <HiddenSlides>5</HiddenSlides>
  <MMClips>8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Arial</vt:lpstr>
      <vt:lpstr>Courier New</vt:lpstr>
      <vt:lpstr>Gill Sans</vt:lpstr>
      <vt:lpstr>Gill Sans Light</vt:lpstr>
      <vt:lpstr>Helvetica</vt:lpstr>
      <vt:lpstr>Helvetica Neue</vt:lpstr>
      <vt:lpstr>Helvetica Neue Medium</vt:lpstr>
      <vt:lpstr>Inconsolata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broom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</cp:revision>
  <dcterms:modified xsi:type="dcterms:W3CDTF">2019-09-23T12:52:05Z</dcterms:modified>
</cp:coreProperties>
</file>